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8"/>
  </p:notesMasterIdLst>
  <p:sldIdLst>
    <p:sldId id="256" r:id="rId3"/>
    <p:sldId id="257" r:id="rId4"/>
    <p:sldId id="258" r:id="rId5"/>
    <p:sldId id="284" r:id="rId6"/>
    <p:sldId id="283" r:id="rId7"/>
    <p:sldId id="261" r:id="rId8"/>
    <p:sldId id="280" r:id="rId9"/>
    <p:sldId id="266" r:id="rId10"/>
    <p:sldId id="267" r:id="rId11"/>
    <p:sldId id="289" r:id="rId12"/>
    <p:sldId id="269" r:id="rId13"/>
    <p:sldId id="285" r:id="rId14"/>
    <p:sldId id="288" r:id="rId15"/>
    <p:sldId id="291" r:id="rId16"/>
    <p:sldId id="290" r:id="rId17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2">
          <p15:clr>
            <a:srgbClr val="000000"/>
          </p15:clr>
        </p15:guide>
        <p15:guide id="3" pos="454">
          <p15:clr>
            <a:srgbClr val="A4A3A4"/>
          </p15:clr>
        </p15:guide>
        <p15:guide id="4" pos="5306">
          <p15:clr>
            <a:srgbClr val="A4A3A4"/>
          </p15:clr>
        </p15:guide>
        <p15:guide id="5" orient="horz" pos="794">
          <p15:clr>
            <a:srgbClr val="A4A3A4"/>
          </p15:clr>
        </p15:guide>
        <p15:guide id="6" orient="horz" pos="26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 Tokarev" initials="" lastIdx="1" clrIdx="0"/>
  <p:cmAuthor id="1" name="Дилара Музафарова" initials="" lastIdx="1" clrIdx="1"/>
  <p:cmAuthor id="2" name="Dmitry Lukyanov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9CB"/>
    <a:srgbClr val="FF7878"/>
    <a:srgbClr val="65BBB3"/>
    <a:srgbClr val="4A93A2"/>
    <a:srgbClr val="DDDDDD"/>
    <a:srgbClr val="FF8400"/>
    <a:srgbClr val="FF8200"/>
    <a:srgbClr val="C6C6C6"/>
    <a:srgbClr val="B9C204"/>
    <a:srgbClr val="1094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754" y="-77"/>
      </p:cViewPr>
      <p:guideLst>
        <p:guide orient="horz" pos="1620"/>
        <p:guide orient="horz" pos="794"/>
        <p:guide orient="horz" pos="2608"/>
        <p:guide pos="2882"/>
        <p:guide pos="454"/>
        <p:guide pos="53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34580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5163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1ad719b1c_0_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41ad719b1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24315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1ad719b1c_0_2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41ad719b1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44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1ad719b1c_0_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41ad719b1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154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1ad719b1c_0_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41ad719b1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10137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1ad719b1c_0_5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41ad719b1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39380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ecc58b419_0_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5ecc58b41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8216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d698aa781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3d698aa78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259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c68ada66d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5c68ada6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7013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ecc58b419_0_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5ecc58b41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005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cc58b419_0_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5ecc58b41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72446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1ad719b1c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41ad719b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70257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bb9937ed6_0_10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g5bb9937ed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39327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bb9937ed6_1_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5bb9937ed6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0919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bb9937ed6_0_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5bb9937ed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7302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2" y="1597820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6" y="2914651"/>
            <a:ext cx="6400802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0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6012655" y="771526"/>
            <a:ext cx="3290888" cy="205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821662" y="-1209673"/>
            <a:ext cx="3290888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685802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371606" y="2914651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722314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722314" y="2180038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457200" y="900116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marL="182880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marL="228600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marL="274320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4648201" y="900116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marL="182880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marL="228600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marL="274320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3"/>
          </p:nvPr>
        </p:nvSpPr>
        <p:spPr>
          <a:xfrm>
            <a:off x="4645028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4"/>
          </p:nvPr>
        </p:nvSpPr>
        <p:spPr>
          <a:xfrm>
            <a:off x="4645028" y="1631157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2" y="204791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5" y="204792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2" y="1076327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90" y="3600452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90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90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6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6012600" y="771582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1821605" y="-1209618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4" y="2180038"/>
            <a:ext cx="7772400" cy="112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900116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1" y="900116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8" y="1151335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8" y="1631157"/>
            <a:ext cx="4041774" cy="296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2" y="204791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5" y="204792"/>
            <a:ext cx="5111749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2" y="1076327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90" y="3600452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90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90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9.wdp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8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microsoft.com/office/2007/relationships/hdphoto" Target="../media/hdphoto7.wdp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microsoft.com/office/2007/relationships/hdphoto" Target="../media/hdphoto10.wdp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7581FB-CDCE-44C5-AB30-67F949EF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79660" cy="51435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75648232-5F82-42C1-9E64-D32EECCF3AC2}"/>
              </a:ext>
            </a:extLst>
          </p:cNvPr>
          <p:cNvSpPr/>
          <p:nvPr/>
        </p:nvSpPr>
        <p:spPr>
          <a:xfrm>
            <a:off x="2915237" y="1528753"/>
            <a:ext cx="1117292" cy="1117292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Google Shape;159;p25"/>
          <p:cNvSpPr txBox="1"/>
          <p:nvPr/>
        </p:nvSpPr>
        <p:spPr>
          <a:xfrm>
            <a:off x="4208141" y="2551601"/>
            <a:ext cx="3936399" cy="1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Колл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-центр, CRM и телефония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в одном облачном сервисе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для отделов продаж и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аутсорсеров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6989" y="1441150"/>
            <a:ext cx="3456376" cy="12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ACD2084-3EBA-48F1-BB8B-5909BD4FD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5DAABA1-7D92-4BA7-9FAD-73E6CBAED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916" r="32520"/>
          <a:stretch/>
        </p:blipFill>
        <p:spPr>
          <a:xfrm rot="10800000">
            <a:off x="-191391" y="1167225"/>
            <a:ext cx="3029001" cy="39934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6E98A0-7C37-4EAD-9F63-3940EFBD2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  <p:pic>
        <p:nvPicPr>
          <p:cNvPr id="6" name="Google Shape;338;p47">
            <a:extLst>
              <a:ext uri="{FF2B5EF4-FFF2-40B4-BE49-F238E27FC236}">
                <a16:creationId xmlns:a16="http://schemas.microsoft.com/office/drawing/2014/main" xmlns="" id="{C619900D-A067-4930-BC60-DEB3097896C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3062" y="4457152"/>
            <a:ext cx="1189325" cy="4426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3;p27">
            <a:extLst>
              <a:ext uri="{FF2B5EF4-FFF2-40B4-BE49-F238E27FC236}">
                <a16:creationId xmlns:a16="http://schemas.microsoft.com/office/drawing/2014/main" xmlns="" id="{1A3EA350-F6B4-40B1-B337-3E8666C1689D}"/>
              </a:ext>
            </a:extLst>
          </p:cNvPr>
          <p:cNvSpPr txBox="1"/>
          <p:nvPr/>
        </p:nvSpPr>
        <p:spPr>
          <a:xfrm>
            <a:off x="425550" y="398486"/>
            <a:ext cx="7166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Быстрый запуск проекта с надомниками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58C1423B-3BD2-48DC-AA31-CE0F3F0AD9D0}"/>
              </a:ext>
            </a:extLst>
          </p:cNvPr>
          <p:cNvSpPr/>
          <p:nvPr/>
        </p:nvSpPr>
        <p:spPr>
          <a:xfrm>
            <a:off x="-2008654" y="948997"/>
            <a:ext cx="5115925" cy="4872683"/>
          </a:xfrm>
          <a:prstGeom prst="ellipse">
            <a:avLst/>
          </a:prstGeom>
          <a:noFill/>
          <a:ln w="19050">
            <a:solidFill>
              <a:srgbClr val="10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0C5796E4-DAEA-4848-8470-3F7ACDA87280}"/>
              </a:ext>
            </a:extLst>
          </p:cNvPr>
          <p:cNvGrpSpPr/>
          <p:nvPr/>
        </p:nvGrpSpPr>
        <p:grpSpPr>
          <a:xfrm>
            <a:off x="2407920" y="1800459"/>
            <a:ext cx="512204" cy="512204"/>
            <a:chOff x="2146123" y="1838813"/>
            <a:chExt cx="793696" cy="793696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102B38E9-13C6-469E-83C6-E9561F2CB14E}"/>
                </a:ext>
              </a:extLst>
            </p:cNvPr>
            <p:cNvSpPr/>
            <p:nvPr/>
          </p:nvSpPr>
          <p:spPr>
            <a:xfrm>
              <a:off x="2146123" y="1838813"/>
              <a:ext cx="793696" cy="79369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C5B611B6-C164-4F74-920B-61326F901671}"/>
                </a:ext>
              </a:extLst>
            </p:cNvPr>
            <p:cNvSpPr/>
            <p:nvPr/>
          </p:nvSpPr>
          <p:spPr>
            <a:xfrm>
              <a:off x="2219048" y="1911738"/>
              <a:ext cx="647847" cy="647847"/>
            </a:xfrm>
            <a:prstGeom prst="ellipse">
              <a:avLst/>
            </a:prstGeom>
            <a:solidFill>
              <a:srgbClr val="FF7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8292BE8B-8761-4923-882D-B8E478F74592}"/>
              </a:ext>
            </a:extLst>
          </p:cNvPr>
          <p:cNvGrpSpPr/>
          <p:nvPr/>
        </p:nvGrpSpPr>
        <p:grpSpPr>
          <a:xfrm>
            <a:off x="2764615" y="2473043"/>
            <a:ext cx="440597" cy="440597"/>
            <a:chOff x="2146123" y="1838813"/>
            <a:chExt cx="793696" cy="793696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C48F212B-60DA-457A-ABE8-3F59343AECDE}"/>
                </a:ext>
              </a:extLst>
            </p:cNvPr>
            <p:cNvSpPr/>
            <p:nvPr/>
          </p:nvSpPr>
          <p:spPr>
            <a:xfrm>
              <a:off x="2146123" y="1838813"/>
              <a:ext cx="793696" cy="79369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AE9B417C-429E-4A69-8084-6E75336EFCE7}"/>
                </a:ext>
              </a:extLst>
            </p:cNvPr>
            <p:cNvSpPr/>
            <p:nvPr/>
          </p:nvSpPr>
          <p:spPr>
            <a:xfrm>
              <a:off x="2219048" y="1911738"/>
              <a:ext cx="647847" cy="647847"/>
            </a:xfrm>
            <a:prstGeom prst="ellipse">
              <a:avLst/>
            </a:prstGeom>
            <a:solidFill>
              <a:srgbClr val="FF7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B006B8BB-C9D8-4E3E-ADA3-3A7203309B75}"/>
              </a:ext>
            </a:extLst>
          </p:cNvPr>
          <p:cNvGrpSpPr/>
          <p:nvPr/>
        </p:nvGrpSpPr>
        <p:grpSpPr>
          <a:xfrm>
            <a:off x="2937328" y="3134596"/>
            <a:ext cx="351059" cy="351059"/>
            <a:chOff x="2146123" y="1838813"/>
            <a:chExt cx="793696" cy="793696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7C29941C-3848-4679-BFFC-221C9AFCA0C5}"/>
                </a:ext>
              </a:extLst>
            </p:cNvPr>
            <p:cNvSpPr/>
            <p:nvPr/>
          </p:nvSpPr>
          <p:spPr>
            <a:xfrm>
              <a:off x="2146123" y="1838813"/>
              <a:ext cx="793696" cy="79369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E39FD751-0AEA-4E06-AF03-6B1CDB636024}"/>
                </a:ext>
              </a:extLst>
            </p:cNvPr>
            <p:cNvSpPr/>
            <p:nvPr/>
          </p:nvSpPr>
          <p:spPr>
            <a:xfrm>
              <a:off x="2219048" y="1911738"/>
              <a:ext cx="647847" cy="647847"/>
            </a:xfrm>
            <a:prstGeom prst="ellipse">
              <a:avLst/>
            </a:prstGeom>
            <a:solidFill>
              <a:srgbClr val="FF7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F08B098-49F5-420E-B03E-2F993822E579}"/>
              </a:ext>
            </a:extLst>
          </p:cNvPr>
          <p:cNvSpPr/>
          <p:nvPr/>
        </p:nvSpPr>
        <p:spPr>
          <a:xfrm>
            <a:off x="2812967" y="1127316"/>
            <a:ext cx="56251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В отличие от сотового телефона, ПО коробочных </a:t>
            </a:r>
            <a:r>
              <a:rPr lang="ru-RU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колл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-центров и CRM, новый клиент в </a:t>
            </a:r>
            <a:r>
              <a:rPr lang="ru-RU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Скорозвоне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начинает работу в день обращения: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0A7AF29-9BC1-4AA9-AEFA-1A828422EF90}"/>
              </a:ext>
            </a:extLst>
          </p:cNvPr>
          <p:cNvSpPr/>
          <p:nvPr/>
        </p:nvSpPr>
        <p:spPr>
          <a:xfrm>
            <a:off x="3205212" y="3653456"/>
            <a:ext cx="5670905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Стартовые затраты на обучение сотрудников и запуск отсутствуют. Работа происходит в простом и удобном интерфейсе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Скорозвона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из браузера.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Нужна только гарнитура. Дополнительное ПО, настройка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софтфонов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или VPN не требуются.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B5A7121-B76C-4A88-B8F0-C982E856A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387" y="3215889"/>
            <a:ext cx="1213899" cy="15963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410AFB5-5175-459B-A985-2665100C82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0124" y="1904229"/>
            <a:ext cx="968866" cy="30466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3610130C-D8BF-4788-BD1B-A8F581048F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5212" y="2561102"/>
            <a:ext cx="968866" cy="264477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9322E6B-18D6-4B88-B15F-F59383FD34D0}"/>
              </a:ext>
            </a:extLst>
          </p:cNvPr>
          <p:cNvSpPr/>
          <p:nvPr/>
        </p:nvSpPr>
        <p:spPr>
          <a:xfrm>
            <a:off x="4024099" y="175587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Пилот на 25 операторов-надомников был запущен за 1 день.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В течение 2 недель подтвердились ключевые метрики,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и начали работу еще 100 операторов</a:t>
            </a:r>
            <a:endParaRPr lang="ru-RU" sz="11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59BCB7A-EF60-40B4-BB90-88897EA173A0}"/>
              </a:ext>
            </a:extLst>
          </p:cNvPr>
          <p:cNvSpPr/>
          <p:nvPr/>
        </p:nvSpPr>
        <p:spPr>
          <a:xfrm>
            <a:off x="4277729" y="2498546"/>
            <a:ext cx="4231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20 операторов стартовали в течение дня, до конца недели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колл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-центр вырос до 45 человек</a:t>
            </a:r>
            <a:endParaRPr lang="ru-RU" sz="1100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496EDD0-8656-4944-B7AC-0ADF5D2F18EC}"/>
              </a:ext>
            </a:extLst>
          </p:cNvPr>
          <p:cNvSpPr/>
          <p:nvPr/>
        </p:nvSpPr>
        <p:spPr>
          <a:xfrm>
            <a:off x="4561840" y="3086125"/>
            <a:ext cx="31884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250 операторов вышли на полную мощность на 2-ой день работы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81819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255C6B6-5CBC-483B-BE21-E0B1E3AF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056" y="1001733"/>
            <a:ext cx="930734" cy="930734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81B0C84-D030-4887-B987-BC47629B0E37}"/>
              </a:ext>
            </a:extLst>
          </p:cNvPr>
          <p:cNvSpPr/>
          <p:nvPr/>
        </p:nvSpPr>
        <p:spPr>
          <a:xfrm>
            <a:off x="8070109" y="1414848"/>
            <a:ext cx="714817" cy="552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98CE66D-834C-4826-9902-28EEFB89222F}"/>
              </a:ext>
            </a:extLst>
          </p:cNvPr>
          <p:cNvSpPr/>
          <p:nvPr/>
        </p:nvSpPr>
        <p:spPr>
          <a:xfrm>
            <a:off x="7757920" y="987114"/>
            <a:ext cx="484199" cy="980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Google Shape;259;p38"/>
          <p:cNvSpPr txBox="1"/>
          <p:nvPr/>
        </p:nvSpPr>
        <p:spPr>
          <a:xfrm>
            <a:off x="419769" y="3507994"/>
            <a:ext cx="4152231" cy="132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Перешел с Манго ЦОВ на Скорозвон и увеличил время в разговоре со 180 до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300 минут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в смену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на оператора</a:t>
            </a: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sz="11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49B7FB-2D3F-45D7-8698-6BAC8B8DC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  <p:pic>
        <p:nvPicPr>
          <p:cNvPr id="6" name="Google Shape;338;p47">
            <a:extLst>
              <a:ext uri="{FF2B5EF4-FFF2-40B4-BE49-F238E27FC236}">
                <a16:creationId xmlns:a16="http://schemas.microsoft.com/office/drawing/2014/main" xmlns="" id="{4F0BB850-B346-4BAE-9525-52AD407D741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3062" y="4457152"/>
            <a:ext cx="1189325" cy="4426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3;p27">
            <a:extLst>
              <a:ext uri="{FF2B5EF4-FFF2-40B4-BE49-F238E27FC236}">
                <a16:creationId xmlns:a16="http://schemas.microsoft.com/office/drawing/2014/main" xmlns="" id="{EC758B9F-B7AC-42B7-B9FF-C72A22C714FE}"/>
              </a:ext>
            </a:extLst>
          </p:cNvPr>
          <p:cNvSpPr txBox="1"/>
          <p:nvPr/>
        </p:nvSpPr>
        <p:spPr>
          <a:xfrm>
            <a:off x="425550" y="398486"/>
            <a:ext cx="7166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Предиктивный </a:t>
            </a:r>
            <a:r>
              <a:rPr lang="ru-RU" sz="2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диалер</a:t>
            </a:r>
            <a:endParaRPr lang="ru-RU" sz="2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2CFF26B-DBFB-4742-B332-511AADB33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16" y="546452"/>
            <a:ext cx="1244600" cy="124460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B7BE047-C520-4A74-9F52-828C62141A7A}"/>
              </a:ext>
            </a:extLst>
          </p:cNvPr>
          <p:cNvSpPr/>
          <p:nvPr/>
        </p:nvSpPr>
        <p:spPr>
          <a:xfrm>
            <a:off x="5351570" y="693915"/>
            <a:ext cx="945371" cy="945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xmlns="" id="{D7E48F5F-4A48-45BA-8369-2CD951707D08}"/>
              </a:ext>
            </a:extLst>
          </p:cNvPr>
          <p:cNvSpPr/>
          <p:nvPr/>
        </p:nvSpPr>
        <p:spPr>
          <a:xfrm rot="5400000">
            <a:off x="4993026" y="903005"/>
            <a:ext cx="945371" cy="5271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F173412-DD42-4E00-BDEA-C58600941020}"/>
              </a:ext>
            </a:extLst>
          </p:cNvPr>
          <p:cNvSpPr/>
          <p:nvPr/>
        </p:nvSpPr>
        <p:spPr>
          <a:xfrm>
            <a:off x="5491476" y="904990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80%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E18CBEB-C302-422B-B60D-29D9941465EC}"/>
              </a:ext>
            </a:extLst>
          </p:cNvPr>
          <p:cNvSpPr/>
          <p:nvPr/>
        </p:nvSpPr>
        <p:spPr>
          <a:xfrm>
            <a:off x="5106053" y="1857846"/>
            <a:ext cx="14560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Рабочего времени 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в режиме разговора</a:t>
            </a:r>
            <a:endParaRPr lang="ru-RU" sz="105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720C978-7A68-4ACD-8D08-81024C5522EC}"/>
              </a:ext>
            </a:extLst>
          </p:cNvPr>
          <p:cNvSpPr/>
          <p:nvPr/>
        </p:nvSpPr>
        <p:spPr>
          <a:xfrm>
            <a:off x="425550" y="1025681"/>
            <a:ext cx="4442417" cy="1270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Внутри </a:t>
            </a:r>
            <a:r>
              <a:rPr lang="ru-RU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Скорозвона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работает предиктивный </a:t>
            </a:r>
            <a:r>
              <a:rPr lang="ru-RU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диалер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b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Он умеет предсказывать время освобождения оператора, оценивает количество контактов, которое нужно набрать, чтобы оператор тут же был соединен со следующим из них. </a:t>
            </a:r>
            <a:endParaRPr lang="ru-RU" sz="13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0EDC8505-D25C-4B35-B188-6D16FEBE7B4B}"/>
              </a:ext>
            </a:extLst>
          </p:cNvPr>
          <p:cNvGrpSpPr/>
          <p:nvPr/>
        </p:nvGrpSpPr>
        <p:grpSpPr>
          <a:xfrm>
            <a:off x="6646970" y="829208"/>
            <a:ext cx="978871" cy="1742542"/>
            <a:chOff x="6736753" y="1516"/>
            <a:chExt cx="1308969" cy="233016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99F76B90-DA79-48F8-98C8-F8D292FEC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1122" y="546452"/>
              <a:ext cx="1244600" cy="1244600"/>
            </a:xfrm>
            <a:prstGeom prst="rect">
              <a:avLst/>
            </a:prstGeom>
          </p:spPr>
        </p:pic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6B8DE22B-52CA-4172-A214-50E66A07206B}"/>
                </a:ext>
              </a:extLst>
            </p:cNvPr>
            <p:cNvSpPr/>
            <p:nvPr/>
          </p:nvSpPr>
          <p:spPr>
            <a:xfrm>
              <a:off x="6950576" y="693915"/>
              <a:ext cx="945371" cy="945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xmlns="" id="{0F3746D1-2B34-4A25-9338-578B8A2B479F}"/>
                </a:ext>
              </a:extLst>
            </p:cNvPr>
            <p:cNvSpPr/>
            <p:nvPr/>
          </p:nvSpPr>
          <p:spPr>
            <a:xfrm rot="5400000">
              <a:off x="6086241" y="652028"/>
              <a:ext cx="2330169" cy="10291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B25952B-6BBD-4124-A42B-FCBD74AFBBFB}"/>
              </a:ext>
            </a:extLst>
          </p:cNvPr>
          <p:cNvSpPr/>
          <p:nvPr/>
        </p:nvSpPr>
        <p:spPr>
          <a:xfrm>
            <a:off x="6849073" y="1526768"/>
            <a:ext cx="774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&gt;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60%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91BCA6E-8277-44E5-BB78-A2508CDE6A1F}"/>
              </a:ext>
            </a:extLst>
          </p:cNvPr>
          <p:cNvSpPr/>
          <p:nvPr/>
        </p:nvSpPr>
        <p:spPr>
          <a:xfrm>
            <a:off x="6424489" y="551867"/>
            <a:ext cx="152213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Отраслевой показатель работы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с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диалером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ru-RU" sz="105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765CCE26-7209-4B40-87B6-5A02C3BB7213}"/>
              </a:ext>
            </a:extLst>
          </p:cNvPr>
          <p:cNvSpPr/>
          <p:nvPr/>
        </p:nvSpPr>
        <p:spPr>
          <a:xfrm>
            <a:off x="7917820" y="1112008"/>
            <a:ext cx="706966" cy="706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40300AC7-E679-43A0-AEDA-20A40B1C9068}"/>
              </a:ext>
            </a:extLst>
          </p:cNvPr>
          <p:cNvSpPr/>
          <p:nvPr/>
        </p:nvSpPr>
        <p:spPr>
          <a:xfrm>
            <a:off x="7960024" y="1291780"/>
            <a:ext cx="774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&gt;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25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%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6E5E378-1CF8-4881-9D63-0BDE59F9A845}"/>
              </a:ext>
            </a:extLst>
          </p:cNvPr>
          <p:cNvSpPr/>
          <p:nvPr/>
        </p:nvSpPr>
        <p:spPr>
          <a:xfrm>
            <a:off x="7586240" y="1677820"/>
            <a:ext cx="15221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Без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диалера</a:t>
            </a:r>
            <a:endParaRPr lang="ru-RU" sz="105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F6727E83-F6F0-47AF-BA16-8536FFE30309}"/>
              </a:ext>
            </a:extLst>
          </p:cNvPr>
          <p:cNvSpPr/>
          <p:nvPr/>
        </p:nvSpPr>
        <p:spPr>
          <a:xfrm>
            <a:off x="5106053" y="3507994"/>
            <a:ext cx="3754420" cy="683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Не успевали обрабатывать заявки.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После перехода на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диалер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90% заявок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обрабатываются в регламентное время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DD81AED-F7C5-4BDA-9E04-5DE13C6FF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613" y="2902675"/>
            <a:ext cx="1265856" cy="37231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954FE5E2-75F2-41F6-B848-4E8FB9CD2366}"/>
              </a:ext>
            </a:extLst>
          </p:cNvPr>
          <p:cNvSpPr/>
          <p:nvPr/>
        </p:nvSpPr>
        <p:spPr>
          <a:xfrm>
            <a:off x="1889313" y="2884858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100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мест</a:t>
            </a:r>
            <a:endParaRPr lang="ru-RU" sz="18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517FEAA-28D5-46BB-A79C-F9BB8569DCF5}"/>
              </a:ext>
            </a:extLst>
          </p:cNvPr>
          <p:cNvSpPr/>
          <p:nvPr/>
        </p:nvSpPr>
        <p:spPr>
          <a:xfrm>
            <a:off x="896804" y="3182621"/>
            <a:ext cx="15584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>
                <a:solidFill>
                  <a:schemeClr val="bg1">
                    <a:lumMod val="6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колл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-центр в </a:t>
            </a:r>
            <a:r>
              <a:rPr lang="ru-RU" sz="900" dirty="0" err="1">
                <a:solidFill>
                  <a:schemeClr val="bg1">
                    <a:lumMod val="6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финсекторе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76FE3D6-161F-4156-A4F6-6AD2C2766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625" y="2907410"/>
            <a:ext cx="1342645" cy="415498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6B25C869-8325-47D5-9014-E5EB7ABBFB86}"/>
              </a:ext>
            </a:extLst>
          </p:cNvPr>
          <p:cNvSpPr/>
          <p:nvPr/>
        </p:nvSpPr>
        <p:spPr>
          <a:xfrm>
            <a:off x="6735603" y="2905654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70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мест</a:t>
            </a:r>
            <a:endParaRPr lang="ru-RU" sz="1800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920FCDE0-3573-4C43-A635-5A8959FD21ED}"/>
              </a:ext>
            </a:extLst>
          </p:cNvPr>
          <p:cNvSpPr/>
          <p:nvPr/>
        </p:nvSpPr>
        <p:spPr>
          <a:xfrm>
            <a:off x="5614611" y="3185268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МФО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39DA162-F50D-4442-BECC-12758C98D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608" y="3223988"/>
            <a:ext cx="2101053" cy="21010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BB7A9F-6334-4E3F-A68D-BF2AECE4D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  <p:pic>
        <p:nvPicPr>
          <p:cNvPr id="6" name="Google Shape;338;p47">
            <a:extLst>
              <a:ext uri="{FF2B5EF4-FFF2-40B4-BE49-F238E27FC236}">
                <a16:creationId xmlns:a16="http://schemas.microsoft.com/office/drawing/2014/main" xmlns="" id="{50E5B2CD-AC21-462B-899E-8F365CD333C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3062" y="4457152"/>
            <a:ext cx="1189325" cy="4426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3;p27">
            <a:extLst>
              <a:ext uri="{FF2B5EF4-FFF2-40B4-BE49-F238E27FC236}">
                <a16:creationId xmlns:a16="http://schemas.microsoft.com/office/drawing/2014/main" xmlns="" id="{C179AAC3-32C2-491F-B032-16ABE5F238E1}"/>
              </a:ext>
            </a:extLst>
          </p:cNvPr>
          <p:cNvSpPr txBox="1"/>
          <p:nvPr/>
        </p:nvSpPr>
        <p:spPr>
          <a:xfrm>
            <a:off x="425550" y="398486"/>
            <a:ext cx="7166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Отличия от ВАТС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D134143-7F11-409F-B364-DB49B054B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685" y="0"/>
            <a:ext cx="4216107" cy="354677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4D062FF-526D-4A6F-8C72-05156CF36C39}"/>
              </a:ext>
            </a:extLst>
          </p:cNvPr>
          <p:cNvGrpSpPr/>
          <p:nvPr/>
        </p:nvGrpSpPr>
        <p:grpSpPr>
          <a:xfrm>
            <a:off x="3716552" y="-135417"/>
            <a:ext cx="2064322" cy="2064322"/>
            <a:chOff x="5009743" y="398486"/>
            <a:chExt cx="1581052" cy="1581052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D05D665E-652C-44F3-A71F-0771A3D922FD}"/>
                </a:ext>
              </a:extLst>
            </p:cNvPr>
            <p:cNvSpPr/>
            <p:nvPr/>
          </p:nvSpPr>
          <p:spPr>
            <a:xfrm>
              <a:off x="5009743" y="398486"/>
              <a:ext cx="1581052" cy="158105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22E11CE6-82C9-4317-98D6-364875A7B655}"/>
                </a:ext>
              </a:extLst>
            </p:cNvPr>
            <p:cNvSpPr/>
            <p:nvPr/>
          </p:nvSpPr>
          <p:spPr>
            <a:xfrm>
              <a:off x="5089725" y="478468"/>
              <a:ext cx="1421088" cy="1421088"/>
            </a:xfrm>
            <a:prstGeom prst="ellipse">
              <a:avLst/>
            </a:prstGeom>
            <a:solidFill>
              <a:srgbClr val="65B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34656C7-4D6D-43FD-B00F-5FACB4A632C0}"/>
              </a:ext>
            </a:extLst>
          </p:cNvPr>
          <p:cNvGrpSpPr/>
          <p:nvPr/>
        </p:nvGrpSpPr>
        <p:grpSpPr>
          <a:xfrm>
            <a:off x="5427860" y="1318926"/>
            <a:ext cx="1655618" cy="1655618"/>
            <a:chOff x="5009743" y="398486"/>
            <a:chExt cx="1581052" cy="1581052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71F0C7E9-9AE2-494C-89F3-575C97B6C393}"/>
                </a:ext>
              </a:extLst>
            </p:cNvPr>
            <p:cNvSpPr/>
            <p:nvPr/>
          </p:nvSpPr>
          <p:spPr>
            <a:xfrm>
              <a:off x="5009743" y="398486"/>
              <a:ext cx="1581052" cy="158105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1FB07341-4FBF-42BA-9684-4D5EBEE02CF4}"/>
                </a:ext>
              </a:extLst>
            </p:cNvPr>
            <p:cNvSpPr/>
            <p:nvPr/>
          </p:nvSpPr>
          <p:spPr>
            <a:xfrm>
              <a:off x="5089725" y="478468"/>
              <a:ext cx="1421088" cy="1421088"/>
            </a:xfrm>
            <a:prstGeom prst="ellipse">
              <a:avLst/>
            </a:prstGeom>
            <a:solidFill>
              <a:srgbClr val="FF7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C41E866-D3FA-4912-B286-F23D691FC5F7}"/>
              </a:ext>
            </a:extLst>
          </p:cNvPr>
          <p:cNvSpPr/>
          <p:nvPr/>
        </p:nvSpPr>
        <p:spPr>
          <a:xfrm>
            <a:off x="5445178" y="1745760"/>
            <a:ext cx="1638300" cy="814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Интерпромбанк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использует Скорозвон для обработки входящих заявок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98343387-6D35-4B35-8476-24269AEBC23E}"/>
              </a:ext>
            </a:extLst>
          </p:cNvPr>
          <p:cNvSpPr/>
          <p:nvPr/>
        </p:nvSpPr>
        <p:spPr>
          <a:xfrm>
            <a:off x="6168895" y="3123673"/>
            <a:ext cx="200630" cy="200630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109D3CC0-FB11-46CF-A2AA-D193CE7CE88E}"/>
              </a:ext>
            </a:extLst>
          </p:cNvPr>
          <p:cNvSpPr/>
          <p:nvPr/>
        </p:nvSpPr>
        <p:spPr>
          <a:xfrm>
            <a:off x="6168895" y="3545180"/>
            <a:ext cx="200630" cy="200630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202B61DB-26C6-4D3F-88C4-8031EC885BBF}"/>
              </a:ext>
            </a:extLst>
          </p:cNvPr>
          <p:cNvSpPr/>
          <p:nvPr/>
        </p:nvSpPr>
        <p:spPr>
          <a:xfrm>
            <a:off x="6168895" y="3966688"/>
            <a:ext cx="200630" cy="200630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3878065-D82D-4E85-907A-09950069F605}"/>
              </a:ext>
            </a:extLst>
          </p:cNvPr>
          <p:cNvSpPr/>
          <p:nvPr/>
        </p:nvSpPr>
        <p:spPr>
          <a:xfrm>
            <a:off x="1670305" y="3090328"/>
            <a:ext cx="4594024" cy="1406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0" lvl="0" indent="-171450">
              <a:lnSpc>
                <a:spcPct val="120000"/>
              </a:lnSpc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60 операторов не справлялись с потоком входящих заявок с сайта 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>
              <a:lnSpc>
                <a:spcPct val="120000"/>
              </a:lnSpc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>
              <a:lnSpc>
                <a:spcPct val="120000"/>
              </a:lnSpc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После интеграции заявок в </a:t>
            </a:r>
            <a:r>
              <a:rPr lang="ru-RU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диалер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Скорозвона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пропуски исчезли, поток входящих заявок кратно вырос, команда выросла до 100+ операторов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>
              <a:lnSpc>
                <a:spcPct val="120000"/>
              </a:lnSpc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>
              <a:lnSpc>
                <a:spcPct val="120000"/>
              </a:lnSpc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Пропущенные перезвоны автоматически обрабатываются в исходящем проекте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708F00C4-4EAE-4022-AA4F-828BDC9BE20D}"/>
              </a:ext>
            </a:extLst>
          </p:cNvPr>
          <p:cNvSpPr/>
          <p:nvPr/>
        </p:nvSpPr>
        <p:spPr>
          <a:xfrm>
            <a:off x="4633618" y="2033270"/>
            <a:ext cx="200630" cy="200630"/>
          </a:xfrm>
          <a:prstGeom prst="ellipse">
            <a:avLst/>
          </a:prstGeom>
          <a:solidFill>
            <a:srgbClr val="65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665C37F0-64CB-43DC-B6DC-4366C0F966D5}"/>
              </a:ext>
            </a:extLst>
          </p:cNvPr>
          <p:cNvSpPr/>
          <p:nvPr/>
        </p:nvSpPr>
        <p:spPr>
          <a:xfrm>
            <a:off x="4633618" y="2582272"/>
            <a:ext cx="200630" cy="200630"/>
          </a:xfrm>
          <a:prstGeom prst="ellipse">
            <a:avLst/>
          </a:prstGeom>
          <a:solidFill>
            <a:srgbClr val="65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6" name="Google Shape;266;p39"/>
          <p:cNvSpPr txBox="1"/>
          <p:nvPr/>
        </p:nvSpPr>
        <p:spPr>
          <a:xfrm>
            <a:off x="701040" y="1967020"/>
            <a:ext cx="3806255" cy="100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5BBB3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Базовая функциональность ВАТС закрывается </a:t>
            </a:r>
            <a:r>
              <a:rPr lang="ru-RU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Скорозвоном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, позволяет принимать и маршрутизировать входящие вызовы</a:t>
            </a:r>
            <a:endParaRPr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5BBB3"/>
              </a:buClr>
              <a:buSzPts val="1400"/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5BBB3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В частности, это позволяет обрабатывать перезвоны 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по исходящим проектам</a:t>
            </a:r>
            <a:endParaRPr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6A61C2B-4C5A-4C92-A798-A35495238333}"/>
              </a:ext>
            </a:extLst>
          </p:cNvPr>
          <p:cNvSpPr/>
          <p:nvPr/>
        </p:nvSpPr>
        <p:spPr>
          <a:xfrm>
            <a:off x="3820982" y="210687"/>
            <a:ext cx="1855463" cy="13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ВАТС</a:t>
            </a:r>
            <a:r>
              <a:rPr lang="ru-RU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обработки входящих звонков небольшими командами, Скорозвон </a:t>
            </a:r>
            <a:r>
              <a:rPr lang="en-US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совершения исходящих звонков по холодным </a:t>
            </a:r>
            <a:r>
              <a:rPr lang="en-US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или теплым базам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04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39DA162-F50D-4442-BECC-12758C98D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608" y="3223988"/>
            <a:ext cx="2101053" cy="21010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BB7A9F-6334-4E3F-A68D-BF2AECE4D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  <p:pic>
        <p:nvPicPr>
          <p:cNvPr id="6" name="Google Shape;338;p47">
            <a:extLst>
              <a:ext uri="{FF2B5EF4-FFF2-40B4-BE49-F238E27FC236}">
                <a16:creationId xmlns:a16="http://schemas.microsoft.com/office/drawing/2014/main" xmlns="" id="{50E5B2CD-AC21-462B-899E-8F365CD333C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3062" y="4457152"/>
            <a:ext cx="1189325" cy="4426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3;p27">
            <a:extLst>
              <a:ext uri="{FF2B5EF4-FFF2-40B4-BE49-F238E27FC236}">
                <a16:creationId xmlns:a16="http://schemas.microsoft.com/office/drawing/2014/main" xmlns="" id="{C179AAC3-32C2-491F-B032-16ABE5F238E1}"/>
              </a:ext>
            </a:extLst>
          </p:cNvPr>
          <p:cNvSpPr txBox="1"/>
          <p:nvPr/>
        </p:nvSpPr>
        <p:spPr>
          <a:xfrm>
            <a:off x="425550" y="398486"/>
            <a:ext cx="7166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Отличия от 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CRM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D134143-7F11-409F-B364-DB49B054B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685" y="0"/>
            <a:ext cx="4216107" cy="354677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4D062FF-526D-4A6F-8C72-05156CF36C39}"/>
              </a:ext>
            </a:extLst>
          </p:cNvPr>
          <p:cNvGrpSpPr/>
          <p:nvPr/>
        </p:nvGrpSpPr>
        <p:grpSpPr>
          <a:xfrm>
            <a:off x="3716552" y="-931182"/>
            <a:ext cx="2064322" cy="2064322"/>
            <a:chOff x="5009743" y="398486"/>
            <a:chExt cx="1581052" cy="1581052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D05D665E-652C-44F3-A71F-0771A3D922FD}"/>
                </a:ext>
              </a:extLst>
            </p:cNvPr>
            <p:cNvSpPr/>
            <p:nvPr/>
          </p:nvSpPr>
          <p:spPr>
            <a:xfrm>
              <a:off x="5009743" y="398486"/>
              <a:ext cx="1581052" cy="158105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22E11CE6-82C9-4317-98D6-364875A7B655}"/>
                </a:ext>
              </a:extLst>
            </p:cNvPr>
            <p:cNvSpPr/>
            <p:nvPr/>
          </p:nvSpPr>
          <p:spPr>
            <a:xfrm>
              <a:off x="5089725" y="478468"/>
              <a:ext cx="1421088" cy="1421088"/>
            </a:xfrm>
            <a:prstGeom prst="ellipse">
              <a:avLst/>
            </a:prstGeom>
            <a:solidFill>
              <a:srgbClr val="65B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34656C7-4D6D-43FD-B00F-5FACB4A632C0}"/>
              </a:ext>
            </a:extLst>
          </p:cNvPr>
          <p:cNvGrpSpPr/>
          <p:nvPr/>
        </p:nvGrpSpPr>
        <p:grpSpPr>
          <a:xfrm>
            <a:off x="5244980" y="1257966"/>
            <a:ext cx="1655618" cy="1655618"/>
            <a:chOff x="5009743" y="398486"/>
            <a:chExt cx="1581052" cy="1581052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71F0C7E9-9AE2-494C-89F3-575C97B6C393}"/>
                </a:ext>
              </a:extLst>
            </p:cNvPr>
            <p:cNvSpPr/>
            <p:nvPr/>
          </p:nvSpPr>
          <p:spPr>
            <a:xfrm>
              <a:off x="5009743" y="398486"/>
              <a:ext cx="1581052" cy="158105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1FB07341-4FBF-42BA-9684-4D5EBEE02CF4}"/>
                </a:ext>
              </a:extLst>
            </p:cNvPr>
            <p:cNvSpPr/>
            <p:nvPr/>
          </p:nvSpPr>
          <p:spPr>
            <a:xfrm>
              <a:off x="5089725" y="478468"/>
              <a:ext cx="1421088" cy="1421088"/>
            </a:xfrm>
            <a:prstGeom prst="ellipse">
              <a:avLst/>
            </a:prstGeom>
            <a:solidFill>
              <a:srgbClr val="FF7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C41E866-D3FA-4912-B286-F23D691FC5F7}"/>
              </a:ext>
            </a:extLst>
          </p:cNvPr>
          <p:cNvSpPr/>
          <p:nvPr/>
        </p:nvSpPr>
        <p:spPr>
          <a:xfrm>
            <a:off x="5262298" y="1642467"/>
            <a:ext cx="1638300" cy="998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Скорозвон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лидогенерации </a:t>
            </a:r>
            <a:br>
              <a:rPr lang="ru-RU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по холодной </a:t>
            </a:r>
            <a:br>
              <a:rPr lang="ru-RU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или теплой </a:t>
            </a:r>
            <a:br>
              <a:rPr lang="ru-RU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базе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98343387-6D35-4B35-8476-24269AEBC23E}"/>
              </a:ext>
            </a:extLst>
          </p:cNvPr>
          <p:cNvSpPr/>
          <p:nvPr/>
        </p:nvSpPr>
        <p:spPr>
          <a:xfrm>
            <a:off x="5986015" y="3062713"/>
            <a:ext cx="200630" cy="200630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109D3CC0-FB11-46CF-A2AA-D193CE7CE88E}"/>
              </a:ext>
            </a:extLst>
          </p:cNvPr>
          <p:cNvSpPr/>
          <p:nvPr/>
        </p:nvSpPr>
        <p:spPr>
          <a:xfrm>
            <a:off x="5986015" y="3392780"/>
            <a:ext cx="200630" cy="200630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202B61DB-26C6-4D3F-88C4-8031EC885BBF}"/>
              </a:ext>
            </a:extLst>
          </p:cNvPr>
          <p:cNvSpPr/>
          <p:nvPr/>
        </p:nvSpPr>
        <p:spPr>
          <a:xfrm>
            <a:off x="5986015" y="3875248"/>
            <a:ext cx="200630" cy="200630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3878065-D82D-4E85-907A-09950069F605}"/>
              </a:ext>
            </a:extLst>
          </p:cNvPr>
          <p:cNvSpPr/>
          <p:nvPr/>
        </p:nvSpPr>
        <p:spPr>
          <a:xfrm>
            <a:off x="1691418" y="3022742"/>
            <a:ext cx="4594024" cy="1406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0" lvl="0" indent="-171450">
              <a:lnSpc>
                <a:spcPct val="120000"/>
              </a:lnSpc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Интегрируется с CRM и заточен для обработки сотен тысяч контактов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>
              <a:lnSpc>
                <a:spcPct val="120000"/>
              </a:lnSpc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Наибольшая конверсия за счет </a:t>
            </a:r>
            <a:r>
              <a:rPr lang="ru-RU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диалера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и специализированного 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интерфейса оператора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>
              <a:lnSpc>
                <a:spcPct val="120000"/>
              </a:lnSpc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Используется как CRM на продуктах с коротким циклом продаж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>
              <a:lnSpc>
                <a:spcPct val="120000"/>
              </a:lnSpc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Данные по сделкам отделены от </a:t>
            </a:r>
            <a:r>
              <a:rPr lang="ru-RU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телесейлов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708F00C4-4EAE-4022-AA4F-828BDC9BE20D}"/>
              </a:ext>
            </a:extLst>
          </p:cNvPr>
          <p:cNvSpPr/>
          <p:nvPr/>
        </p:nvSpPr>
        <p:spPr>
          <a:xfrm>
            <a:off x="4633618" y="1237505"/>
            <a:ext cx="200630" cy="200630"/>
          </a:xfrm>
          <a:prstGeom prst="ellipse">
            <a:avLst/>
          </a:prstGeom>
          <a:solidFill>
            <a:srgbClr val="65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665C37F0-64CB-43DC-B6DC-4366C0F966D5}"/>
              </a:ext>
            </a:extLst>
          </p:cNvPr>
          <p:cNvSpPr/>
          <p:nvPr/>
        </p:nvSpPr>
        <p:spPr>
          <a:xfrm>
            <a:off x="4633618" y="1570912"/>
            <a:ext cx="200630" cy="200630"/>
          </a:xfrm>
          <a:prstGeom prst="ellipse">
            <a:avLst/>
          </a:prstGeom>
          <a:solidFill>
            <a:srgbClr val="65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6" name="Google Shape;266;p39"/>
          <p:cNvSpPr txBox="1"/>
          <p:nvPr/>
        </p:nvSpPr>
        <p:spPr>
          <a:xfrm>
            <a:off x="313918" y="1214214"/>
            <a:ext cx="4339342" cy="154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lvl="0" indent="-171450">
              <a:lnSpc>
                <a:spcPct val="120000"/>
              </a:lnSpc>
              <a:buClr>
                <a:srgbClr val="65BBB3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CRM не предназначена для работы с большим количеством контактов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>
              <a:lnSpc>
                <a:spcPct val="120000"/>
              </a:lnSpc>
              <a:buClr>
                <a:srgbClr val="65BBB3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Часто отсутствуют отчеты и показатели по телемаркетингу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>
              <a:lnSpc>
                <a:spcPct val="120000"/>
              </a:lnSpc>
              <a:buClr>
                <a:srgbClr val="65BBB3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Интерфейс часто перегружен и не подходит для массовых звонков 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>
              <a:lnSpc>
                <a:spcPct val="120000"/>
              </a:lnSpc>
              <a:buClr>
                <a:srgbClr val="65BBB3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Не все данные можно скрыть, например от сотрудников на дому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6A61C2B-4C5A-4C92-A798-A35495238333}"/>
              </a:ext>
            </a:extLst>
          </p:cNvPr>
          <p:cNvSpPr/>
          <p:nvPr/>
        </p:nvSpPr>
        <p:spPr>
          <a:xfrm>
            <a:off x="3783714" y="271927"/>
            <a:ext cx="1855463" cy="629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b="1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CRM </a:t>
            </a:r>
          </a:p>
          <a:p>
            <a:pPr algn="ctr">
              <a:lnSpc>
                <a:spcPct val="120000"/>
              </a:lnSpc>
            </a:pPr>
            <a:r>
              <a:rPr lang="en-US" sz="1000" b="1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Trebuchet MS"/>
                <a:sym typeface="Trebuchet MS"/>
              </a:rPr>
              <a:t>для ведения </a:t>
            </a:r>
            <a:br>
              <a:rPr lang="ru-RU" sz="1000" dirty="0">
                <a:solidFill>
                  <a:schemeClr val="bg1"/>
                </a:solidFill>
                <a:latin typeface="Trebuchet MS"/>
                <a:sym typeface="Trebuchet MS"/>
              </a:rPr>
            </a:br>
            <a:r>
              <a:rPr lang="ru-RU" sz="1000" dirty="0">
                <a:solidFill>
                  <a:schemeClr val="bg1"/>
                </a:solidFill>
                <a:latin typeface="Trebuchet MS"/>
                <a:sym typeface="Trebuchet MS"/>
              </a:rPr>
              <a:t>продаж</a:t>
            </a:r>
            <a:endParaRPr lang="ru-RU" sz="1000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04B2A268-7544-48F7-8BAA-07254C55DA17}"/>
              </a:ext>
            </a:extLst>
          </p:cNvPr>
          <p:cNvSpPr/>
          <p:nvPr/>
        </p:nvSpPr>
        <p:spPr>
          <a:xfrm>
            <a:off x="4637182" y="1906387"/>
            <a:ext cx="200630" cy="200630"/>
          </a:xfrm>
          <a:prstGeom prst="ellipse">
            <a:avLst/>
          </a:prstGeom>
          <a:solidFill>
            <a:srgbClr val="65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A17BABCA-080C-476E-9060-54836D09A636}"/>
              </a:ext>
            </a:extLst>
          </p:cNvPr>
          <p:cNvSpPr/>
          <p:nvPr/>
        </p:nvSpPr>
        <p:spPr>
          <a:xfrm>
            <a:off x="4633618" y="2227159"/>
            <a:ext cx="200630" cy="200630"/>
          </a:xfrm>
          <a:prstGeom prst="ellipse">
            <a:avLst/>
          </a:prstGeom>
          <a:solidFill>
            <a:srgbClr val="65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C88784D8-5F1B-4580-A70F-4C45938A423F}"/>
              </a:ext>
            </a:extLst>
          </p:cNvPr>
          <p:cNvSpPr/>
          <p:nvPr/>
        </p:nvSpPr>
        <p:spPr>
          <a:xfrm>
            <a:off x="5986015" y="4175088"/>
            <a:ext cx="200630" cy="200630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948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824DF18-827D-40A8-BF57-F028DCD8C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  <p:pic>
        <p:nvPicPr>
          <p:cNvPr id="20" name="Google Shape;338;p47">
            <a:extLst>
              <a:ext uri="{FF2B5EF4-FFF2-40B4-BE49-F238E27FC236}">
                <a16:creationId xmlns:a16="http://schemas.microsoft.com/office/drawing/2014/main" xmlns="" id="{7F07E884-DEB0-4CF8-A774-02C7A98089E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062" y="4457152"/>
            <a:ext cx="1189325" cy="4426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73;p27">
            <a:extLst>
              <a:ext uri="{FF2B5EF4-FFF2-40B4-BE49-F238E27FC236}">
                <a16:creationId xmlns:a16="http://schemas.microsoft.com/office/drawing/2014/main" xmlns="" id="{6A7ADF52-E678-4429-B0C4-1FCFFDC50CB0}"/>
              </a:ext>
            </a:extLst>
          </p:cNvPr>
          <p:cNvSpPr txBox="1"/>
          <p:nvPr/>
        </p:nvSpPr>
        <p:spPr>
          <a:xfrm>
            <a:off x="425550" y="398486"/>
            <a:ext cx="7166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Место в экосистеме продаж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E99164F-5046-4A42-80FB-00BA60E3A7EA}"/>
              </a:ext>
            </a:extLst>
          </p:cNvPr>
          <p:cNvSpPr/>
          <p:nvPr/>
        </p:nvSpPr>
        <p:spPr>
          <a:xfrm>
            <a:off x="519098" y="2165551"/>
            <a:ext cx="2088000" cy="87187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A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BC4EB367-6F73-4489-9D26-8441D6F1F801}"/>
              </a:ext>
            </a:extLst>
          </p:cNvPr>
          <p:cNvSpPr/>
          <p:nvPr/>
        </p:nvSpPr>
        <p:spPr>
          <a:xfrm>
            <a:off x="3527928" y="2165551"/>
            <a:ext cx="2088000" cy="871870"/>
          </a:xfrm>
          <a:prstGeom prst="roundRect">
            <a:avLst>
              <a:gd name="adj" fmla="val 50000"/>
            </a:avLst>
          </a:prstGeom>
          <a:solidFill>
            <a:srgbClr val="FF7878"/>
          </a:solidFill>
          <a:ln>
            <a:solidFill>
              <a:srgbClr val="FF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70E31D28-5990-431A-8E04-923AC98F2269}"/>
              </a:ext>
            </a:extLst>
          </p:cNvPr>
          <p:cNvSpPr/>
          <p:nvPr/>
        </p:nvSpPr>
        <p:spPr>
          <a:xfrm>
            <a:off x="6534387" y="2165551"/>
            <a:ext cx="2088000" cy="87187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A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Google Shape;303;p42">
            <a:extLst>
              <a:ext uri="{FF2B5EF4-FFF2-40B4-BE49-F238E27FC236}">
                <a16:creationId xmlns:a16="http://schemas.microsoft.com/office/drawing/2014/main" xmlns="" id="{370C77BD-2207-427C-A738-8ED173ED443E}"/>
              </a:ext>
            </a:extLst>
          </p:cNvPr>
          <p:cNvSpPr txBox="1"/>
          <p:nvPr/>
        </p:nvSpPr>
        <p:spPr>
          <a:xfrm>
            <a:off x="651511" y="2357172"/>
            <a:ext cx="1897127" cy="502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Контакты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Google Shape;303;p42">
            <a:extLst>
              <a:ext uri="{FF2B5EF4-FFF2-40B4-BE49-F238E27FC236}">
                <a16:creationId xmlns:a16="http://schemas.microsoft.com/office/drawing/2014/main" xmlns="" id="{A623D3CA-44AB-4591-AC42-216E38DFB056}"/>
              </a:ext>
            </a:extLst>
          </p:cNvPr>
          <p:cNvSpPr txBox="1"/>
          <p:nvPr/>
        </p:nvSpPr>
        <p:spPr>
          <a:xfrm>
            <a:off x="3623436" y="2359606"/>
            <a:ext cx="1975390" cy="502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Скорозвон</a:t>
            </a:r>
            <a:endParaRPr sz="2000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" name="Google Shape;303;p42">
            <a:extLst>
              <a:ext uri="{FF2B5EF4-FFF2-40B4-BE49-F238E27FC236}">
                <a16:creationId xmlns:a16="http://schemas.microsoft.com/office/drawing/2014/main" xmlns="" id="{1EAD8008-BBEC-402B-9292-4BC98DF94909}"/>
              </a:ext>
            </a:extLst>
          </p:cNvPr>
          <p:cNvSpPr txBox="1"/>
          <p:nvPr/>
        </p:nvSpPr>
        <p:spPr>
          <a:xfrm>
            <a:off x="6627669" y="2357172"/>
            <a:ext cx="1975390" cy="502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CRM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616A472-3CC4-4703-AF82-71F900276FC6}"/>
              </a:ext>
            </a:extLst>
          </p:cNvPr>
          <p:cNvSpPr/>
          <p:nvPr/>
        </p:nvSpPr>
        <p:spPr>
          <a:xfrm>
            <a:off x="3309252" y="3341018"/>
            <a:ext cx="2525351" cy="133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0" indent="-171450">
              <a:lnSpc>
                <a:spcPct val="120000"/>
              </a:lnSpc>
              <a:spcBef>
                <a:spcPts val="300"/>
              </a:spcBef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предиктивный </a:t>
            </a:r>
            <a:r>
              <a:rPr lang="ru-RU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диалер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sym typeface="Trebuchet MS"/>
            </a:endParaRPr>
          </a:p>
          <a:p>
            <a:pPr marL="311150" indent="-171450">
              <a:lnSpc>
                <a:spcPct val="120000"/>
              </a:lnSpc>
              <a:spcBef>
                <a:spcPts val="300"/>
              </a:spcBef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простая и удобная карточка звонка</a:t>
            </a:r>
          </a:p>
          <a:p>
            <a:pPr marL="311150" indent="-171450">
              <a:lnSpc>
                <a:spcPct val="120000"/>
              </a:lnSpc>
              <a:spcBef>
                <a:spcPts val="300"/>
              </a:spcBef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работа с большими базами</a:t>
            </a:r>
          </a:p>
          <a:p>
            <a:pPr marL="311150" indent="-171450">
              <a:lnSpc>
                <a:spcPct val="120000"/>
              </a:lnSpc>
              <a:spcBef>
                <a:spcPts val="300"/>
              </a:spcBef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KPI и нормы по звонкам</a:t>
            </a:r>
          </a:p>
          <a:p>
            <a:pPr marL="311150" indent="-171450">
              <a:lnSpc>
                <a:spcPct val="120000"/>
              </a:lnSpc>
              <a:spcBef>
                <a:spcPts val="300"/>
              </a:spcBef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отчетность и конверсия</a:t>
            </a:r>
          </a:p>
        </p:txBody>
      </p:sp>
      <p:sp>
        <p:nvSpPr>
          <p:cNvPr id="28" name="Google Shape;289;p41">
            <a:extLst>
              <a:ext uri="{FF2B5EF4-FFF2-40B4-BE49-F238E27FC236}">
                <a16:creationId xmlns:a16="http://schemas.microsoft.com/office/drawing/2014/main" xmlns="" id="{D3005FD4-867B-465D-A5F9-B519E691A8DB}"/>
              </a:ext>
            </a:extLst>
          </p:cNvPr>
          <p:cNvSpPr txBox="1"/>
          <p:nvPr/>
        </p:nvSpPr>
        <p:spPr>
          <a:xfrm>
            <a:off x="5538775" y="2223766"/>
            <a:ext cx="1072763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обработанные </a:t>
            </a:r>
            <a:r>
              <a:rPr lang="ru-RU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лиды</a:t>
            </a:r>
            <a:endParaRPr sz="10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9" name="Google Shape;286;p41">
            <a:extLst>
              <a:ext uri="{FF2B5EF4-FFF2-40B4-BE49-F238E27FC236}">
                <a16:creationId xmlns:a16="http://schemas.microsoft.com/office/drawing/2014/main" xmlns="" id="{7055117E-DB05-4A85-BF5E-7DB5E6E41B7B}"/>
              </a:ext>
            </a:extLst>
          </p:cNvPr>
          <p:cNvCxnSpPr>
            <a:cxnSpLocks/>
            <a:stCxn id="2" idx="3"/>
            <a:endCxn id="23" idx="1"/>
          </p:cNvCxnSpPr>
          <p:nvPr/>
        </p:nvCxnSpPr>
        <p:spPr>
          <a:xfrm>
            <a:off x="2607098" y="2601486"/>
            <a:ext cx="920830" cy="0"/>
          </a:xfrm>
          <a:prstGeom prst="straightConnector1">
            <a:avLst/>
          </a:prstGeom>
          <a:noFill/>
          <a:ln w="1270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" name="Google Shape;287;p41">
            <a:extLst>
              <a:ext uri="{FF2B5EF4-FFF2-40B4-BE49-F238E27FC236}">
                <a16:creationId xmlns:a16="http://schemas.microsoft.com/office/drawing/2014/main" xmlns="" id="{3A3E0228-E5F6-4DAC-AC88-7D91C35EFC0E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5615928" y="2601486"/>
            <a:ext cx="918459" cy="0"/>
          </a:xfrm>
          <a:prstGeom prst="straightConnector1">
            <a:avLst/>
          </a:prstGeom>
          <a:noFill/>
          <a:ln w="1270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288;p41">
            <a:extLst>
              <a:ext uri="{FF2B5EF4-FFF2-40B4-BE49-F238E27FC236}">
                <a16:creationId xmlns:a16="http://schemas.microsoft.com/office/drawing/2014/main" xmlns="" id="{0A468403-BF21-454B-B417-144F5F75AA21}"/>
              </a:ext>
            </a:extLst>
          </p:cNvPr>
          <p:cNvSpPr txBox="1"/>
          <p:nvPr/>
        </p:nvSpPr>
        <p:spPr>
          <a:xfrm>
            <a:off x="2561136" y="2130934"/>
            <a:ext cx="10623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холодные</a:t>
            </a:r>
            <a:endParaRPr sz="10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контакты</a:t>
            </a:r>
            <a:endParaRPr sz="10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3" name="Соединитель: изогнутый 32">
            <a:extLst>
              <a:ext uri="{FF2B5EF4-FFF2-40B4-BE49-F238E27FC236}">
                <a16:creationId xmlns:a16="http://schemas.microsoft.com/office/drawing/2014/main" xmlns="" id="{8A254984-057C-4278-BCAF-490B9EE7BE41}"/>
              </a:ext>
            </a:extLst>
          </p:cNvPr>
          <p:cNvCxnSpPr>
            <a:cxnSpLocks/>
            <a:stCxn id="24" idx="0"/>
            <a:endCxn id="23" idx="0"/>
          </p:cNvCxnSpPr>
          <p:nvPr/>
        </p:nvCxnSpPr>
        <p:spPr>
          <a:xfrm rot="16200000" flipV="1">
            <a:off x="6075158" y="662321"/>
            <a:ext cx="12700" cy="3006459"/>
          </a:xfrm>
          <a:prstGeom prst="curvedConnector3">
            <a:avLst>
              <a:gd name="adj1" fmla="val 3216378"/>
            </a:avLst>
          </a:prstGeom>
          <a:ln w="19050">
            <a:solidFill>
              <a:srgbClr val="00A9C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изогнутый 36">
            <a:extLst>
              <a:ext uri="{FF2B5EF4-FFF2-40B4-BE49-F238E27FC236}">
                <a16:creationId xmlns:a16="http://schemas.microsoft.com/office/drawing/2014/main" xmlns="" id="{368EFC83-043C-4A01-ABDD-F749DBD72F9F}"/>
              </a:ext>
            </a:extLst>
          </p:cNvPr>
          <p:cNvCxnSpPr>
            <a:cxnSpLocks/>
            <a:stCxn id="2" idx="0"/>
            <a:endCxn id="24" idx="0"/>
          </p:cNvCxnSpPr>
          <p:nvPr/>
        </p:nvCxnSpPr>
        <p:spPr>
          <a:xfrm rot="5400000" flipH="1" flipV="1">
            <a:off x="4570742" y="-842093"/>
            <a:ext cx="12700" cy="6015289"/>
          </a:xfrm>
          <a:prstGeom prst="curvedConnector3">
            <a:avLst>
              <a:gd name="adj1" fmla="val 7937709"/>
            </a:avLst>
          </a:prstGeom>
          <a:ln w="19050">
            <a:solidFill>
              <a:srgbClr val="00A9C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: изогнутый 40">
            <a:extLst>
              <a:ext uri="{FF2B5EF4-FFF2-40B4-BE49-F238E27FC236}">
                <a16:creationId xmlns:a16="http://schemas.microsoft.com/office/drawing/2014/main" xmlns="" id="{D07A84A1-251D-4112-AB14-7F5F93D5142E}"/>
              </a:ext>
            </a:extLst>
          </p:cNvPr>
          <p:cNvCxnSpPr>
            <a:stCxn id="23" idx="2"/>
            <a:endCxn id="24" idx="2"/>
          </p:cNvCxnSpPr>
          <p:nvPr/>
        </p:nvCxnSpPr>
        <p:spPr>
          <a:xfrm rot="16200000" flipH="1">
            <a:off x="6075157" y="1534191"/>
            <a:ext cx="12700" cy="3006459"/>
          </a:xfrm>
          <a:prstGeom prst="curvedConnector3">
            <a:avLst>
              <a:gd name="adj1" fmla="val 3452457"/>
            </a:avLst>
          </a:prstGeom>
          <a:ln w="19050">
            <a:solidFill>
              <a:srgbClr val="00A9CB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Google Shape;293;p41">
            <a:extLst>
              <a:ext uri="{FF2B5EF4-FFF2-40B4-BE49-F238E27FC236}">
                <a16:creationId xmlns:a16="http://schemas.microsoft.com/office/drawing/2014/main" xmlns="" id="{37FF445C-AA41-4DC5-AB32-48080BB2DC9B}"/>
              </a:ext>
            </a:extLst>
          </p:cNvPr>
          <p:cNvSpPr txBox="1"/>
          <p:nvPr/>
        </p:nvSpPr>
        <p:spPr>
          <a:xfrm>
            <a:off x="5029981" y="1442454"/>
            <a:ext cx="20154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лиды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 на </a:t>
            </a:r>
            <a:r>
              <a:rPr lang="ru-RU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прозвон</a:t>
            </a:r>
            <a:endParaRPr sz="10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sym typeface="Trebuchet MS"/>
            </a:endParaRPr>
          </a:p>
        </p:txBody>
      </p:sp>
      <p:sp>
        <p:nvSpPr>
          <p:cNvPr id="61" name="Google Shape;295;p41">
            <a:extLst>
              <a:ext uri="{FF2B5EF4-FFF2-40B4-BE49-F238E27FC236}">
                <a16:creationId xmlns:a16="http://schemas.microsoft.com/office/drawing/2014/main" xmlns="" id="{79BFCC69-E60A-4A13-85C7-25054F4B7044}"/>
              </a:ext>
            </a:extLst>
          </p:cNvPr>
          <p:cNvSpPr txBox="1"/>
          <p:nvPr/>
        </p:nvSpPr>
        <p:spPr>
          <a:xfrm>
            <a:off x="5029981" y="3083638"/>
            <a:ext cx="20154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обмен по API</a:t>
            </a:r>
            <a:endParaRPr sz="10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sym typeface="Trebuchet MS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32B00EAF-C25C-4AD7-8B30-A2815DFDA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160" y="-24612"/>
            <a:ext cx="2282221" cy="19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18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621FBB8-9CCA-4D18-B4C5-6239424416D1}"/>
              </a:ext>
            </a:extLst>
          </p:cNvPr>
          <p:cNvSpPr/>
          <p:nvPr/>
        </p:nvSpPr>
        <p:spPr>
          <a:xfrm>
            <a:off x="521613" y="3707501"/>
            <a:ext cx="7536098" cy="582705"/>
          </a:xfrm>
          <a:prstGeom prst="rect">
            <a:avLst/>
          </a:prstGeom>
          <a:noFill/>
          <a:ln w="19050">
            <a:solidFill>
              <a:srgbClr val="C6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1991C10-3DBC-4E74-A3F1-00C6C3F71A7D}"/>
              </a:ext>
            </a:extLst>
          </p:cNvPr>
          <p:cNvSpPr/>
          <p:nvPr/>
        </p:nvSpPr>
        <p:spPr>
          <a:xfrm>
            <a:off x="531456" y="3012550"/>
            <a:ext cx="7536098" cy="582705"/>
          </a:xfrm>
          <a:prstGeom prst="rect">
            <a:avLst/>
          </a:prstGeom>
          <a:noFill/>
          <a:ln w="19050">
            <a:solidFill>
              <a:srgbClr val="C6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59F4339-98F2-46F7-856D-6A7CD6E13D86}"/>
              </a:ext>
            </a:extLst>
          </p:cNvPr>
          <p:cNvSpPr/>
          <p:nvPr/>
        </p:nvSpPr>
        <p:spPr>
          <a:xfrm>
            <a:off x="521613" y="1634078"/>
            <a:ext cx="6954468" cy="582705"/>
          </a:xfrm>
          <a:prstGeom prst="rect">
            <a:avLst/>
          </a:prstGeom>
          <a:noFill/>
          <a:ln w="19050">
            <a:solidFill>
              <a:srgbClr val="C6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92F09B-A818-4FBD-A911-EC78702F7490}"/>
              </a:ext>
            </a:extLst>
          </p:cNvPr>
          <p:cNvSpPr/>
          <p:nvPr/>
        </p:nvSpPr>
        <p:spPr>
          <a:xfrm>
            <a:off x="531456" y="2317599"/>
            <a:ext cx="6954468" cy="582705"/>
          </a:xfrm>
          <a:prstGeom prst="rect">
            <a:avLst/>
          </a:prstGeom>
          <a:noFill/>
          <a:ln w="19050">
            <a:solidFill>
              <a:srgbClr val="C6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77A5E424-E487-446A-BEDB-3D9D2E18A486}"/>
              </a:ext>
            </a:extLst>
          </p:cNvPr>
          <p:cNvSpPr/>
          <p:nvPr/>
        </p:nvSpPr>
        <p:spPr>
          <a:xfrm>
            <a:off x="6585193" y="-126708"/>
            <a:ext cx="6014599" cy="601459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6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Google Shape;173;p27">
            <a:extLst>
              <a:ext uri="{FF2B5EF4-FFF2-40B4-BE49-F238E27FC236}">
                <a16:creationId xmlns:a16="http://schemas.microsoft.com/office/drawing/2014/main" xmlns="" id="{E353D45B-0E55-4349-A04B-0EE73E2B3900}"/>
              </a:ext>
            </a:extLst>
          </p:cNvPr>
          <p:cNvSpPr txBox="1"/>
          <p:nvPr/>
        </p:nvSpPr>
        <p:spPr>
          <a:xfrm>
            <a:off x="425550" y="398486"/>
            <a:ext cx="7166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 чего начать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01256E-5472-4F05-8C4B-1D5912B55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4EA7D35-E5F8-4AD6-9E87-41C9D376CB94}"/>
              </a:ext>
            </a:extLst>
          </p:cNvPr>
          <p:cNvSpPr/>
          <p:nvPr/>
        </p:nvSpPr>
        <p:spPr>
          <a:xfrm>
            <a:off x="5074920" y="-123369"/>
            <a:ext cx="4069080" cy="175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Google Shape;185;p28"/>
          <p:cNvSpPr txBox="1"/>
          <p:nvPr/>
        </p:nvSpPr>
        <p:spPr>
          <a:xfrm>
            <a:off x="425550" y="1012085"/>
            <a:ext cx="670677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Для быстрой демонстрации возможностей и реального эффекта от </a:t>
            </a:r>
            <a:r>
              <a:rPr lang="ru-RU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Скорозвона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предлагаем запустить пилотный проект на любом подразделении телемаркетинга: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AE5CDC0-BA5E-49FA-859B-4A335E399DFD}"/>
              </a:ext>
            </a:extLst>
          </p:cNvPr>
          <p:cNvSpPr/>
          <p:nvPr/>
        </p:nvSpPr>
        <p:spPr>
          <a:xfrm>
            <a:off x="5225040" y="4299332"/>
            <a:ext cx="3918959" cy="844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8AA4DB4-555B-4F31-80FF-655356675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804" y="313892"/>
            <a:ext cx="2534856" cy="522035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3B196DB-2206-4E54-AB1E-36EE53A7165F}"/>
              </a:ext>
            </a:extLst>
          </p:cNvPr>
          <p:cNvSpPr/>
          <p:nvPr/>
        </p:nvSpPr>
        <p:spPr>
          <a:xfrm>
            <a:off x="6540190" y="2225373"/>
            <a:ext cx="126360" cy="81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EFF54EA-346B-4775-A198-E04A036F92CB}"/>
              </a:ext>
            </a:extLst>
          </p:cNvPr>
          <p:cNvSpPr/>
          <p:nvPr/>
        </p:nvSpPr>
        <p:spPr>
          <a:xfrm>
            <a:off x="6648410" y="3604781"/>
            <a:ext cx="126360" cy="9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6E373A-23C1-4A8B-827F-E295DE668680}"/>
              </a:ext>
            </a:extLst>
          </p:cNvPr>
          <p:cNvSpPr txBox="1"/>
          <p:nvPr/>
        </p:nvSpPr>
        <p:spPr>
          <a:xfrm>
            <a:off x="647206" y="1638326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6C6C6"/>
                </a:solidFill>
                <a:latin typeface="Trebuchet MS" panose="020B0603020202020204" pitchFamily="34" charset="0"/>
              </a:rPr>
              <a:t>01</a:t>
            </a:r>
            <a:endParaRPr lang="ru-RU" sz="3200" b="1" dirty="0">
              <a:solidFill>
                <a:srgbClr val="C6C6C6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7DCF5D6-26EB-40EC-8DF5-CDBD70F1DCC1}"/>
              </a:ext>
            </a:extLst>
          </p:cNvPr>
          <p:cNvSpPr txBox="1"/>
          <p:nvPr/>
        </p:nvSpPr>
        <p:spPr>
          <a:xfrm>
            <a:off x="647206" y="2331469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6C6C6"/>
                </a:solidFill>
                <a:latin typeface="Trebuchet MS" panose="020B0603020202020204" pitchFamily="34" charset="0"/>
              </a:rPr>
              <a:t>02</a:t>
            </a:r>
            <a:endParaRPr lang="ru-RU" sz="3200" b="1" dirty="0">
              <a:solidFill>
                <a:srgbClr val="C6C6C6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78FB787-370C-48F2-9E31-E56B18BB5BAC}"/>
              </a:ext>
            </a:extLst>
          </p:cNvPr>
          <p:cNvSpPr txBox="1"/>
          <p:nvPr/>
        </p:nvSpPr>
        <p:spPr>
          <a:xfrm>
            <a:off x="647206" y="3012385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6C6C6"/>
                </a:solidFill>
                <a:latin typeface="Trebuchet MS" panose="020B0603020202020204" pitchFamily="34" charset="0"/>
              </a:rPr>
              <a:t>03</a:t>
            </a:r>
            <a:endParaRPr lang="ru-RU" sz="3200" b="1" dirty="0">
              <a:solidFill>
                <a:srgbClr val="C6C6C6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93D836E-1C20-4D25-BF93-BECE10A9BCD7}"/>
              </a:ext>
            </a:extLst>
          </p:cNvPr>
          <p:cNvSpPr/>
          <p:nvPr/>
        </p:nvSpPr>
        <p:spPr>
          <a:xfrm>
            <a:off x="1418578" y="1786930"/>
            <a:ext cx="52137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10-20 сотрудников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21F5D3C-51AA-4BB7-BD9D-0799F454533C}"/>
              </a:ext>
            </a:extLst>
          </p:cNvPr>
          <p:cNvSpPr/>
          <p:nvPr/>
        </p:nvSpPr>
        <p:spPr>
          <a:xfrm>
            <a:off x="1418577" y="2372819"/>
            <a:ext cx="51211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spcBef>
                <a:spcPts val="1000"/>
              </a:spcBef>
              <a:buSzPts val="1400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Продающих активно новые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услуги,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либо занимающихся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апсейлом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A3D7D7DB-0D66-4417-A164-CFD32CF4DD0B}"/>
              </a:ext>
            </a:extLst>
          </p:cNvPr>
          <p:cNvSpPr/>
          <p:nvPr/>
        </p:nvSpPr>
        <p:spPr>
          <a:xfrm>
            <a:off x="1426245" y="3145425"/>
            <a:ext cx="5234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spcBef>
                <a:spcPts val="1000"/>
              </a:spcBef>
              <a:buClr>
                <a:schemeClr val="dk1"/>
              </a:buClr>
              <a:buSzPts val="1400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Продолжительность проекта 2 недели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7507391-00EC-426C-8F91-D97BD6861FF3}"/>
              </a:ext>
            </a:extLst>
          </p:cNvPr>
          <p:cNvSpPr txBox="1"/>
          <p:nvPr/>
        </p:nvSpPr>
        <p:spPr>
          <a:xfrm>
            <a:off x="637363" y="3705431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6C6C6"/>
                </a:solidFill>
                <a:latin typeface="Trebuchet MS" panose="020B0603020202020204" pitchFamily="34" charset="0"/>
              </a:rPr>
              <a:t>04</a:t>
            </a:r>
            <a:endParaRPr lang="ru-RU" sz="3200" b="1" dirty="0">
              <a:solidFill>
                <a:srgbClr val="C6C6C6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5D6A4C20-3FBE-4A1B-B4A5-F2B5BF17C954}"/>
              </a:ext>
            </a:extLst>
          </p:cNvPr>
          <p:cNvSpPr/>
          <p:nvPr/>
        </p:nvSpPr>
        <p:spPr>
          <a:xfrm>
            <a:off x="1416402" y="3767351"/>
            <a:ext cx="5234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spcBef>
                <a:spcPts val="1000"/>
              </a:spcBef>
              <a:buClr>
                <a:schemeClr val="dk1"/>
              </a:buClr>
              <a:buSzPts val="1400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Результат — подтверждение основных метрик и принятие решения о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пилоте.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FA53A1A-680B-4AC9-8487-C94B29450AA0}"/>
              </a:ext>
            </a:extLst>
          </p:cNvPr>
          <p:cNvSpPr/>
          <p:nvPr/>
        </p:nvSpPr>
        <p:spPr>
          <a:xfrm>
            <a:off x="6534593" y="2909424"/>
            <a:ext cx="126360" cy="9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434D73-D356-4660-B062-1AD68E81D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5165" y="2384472"/>
            <a:ext cx="1236589" cy="1236589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77333E85-1435-49FB-ACEE-39FE459F6AE1}"/>
              </a:ext>
            </a:extLst>
          </p:cNvPr>
          <p:cNvSpPr/>
          <p:nvPr/>
        </p:nvSpPr>
        <p:spPr>
          <a:xfrm>
            <a:off x="7390958" y="4449553"/>
            <a:ext cx="471062" cy="471062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Google Shape;338;p47">
            <a:extLst>
              <a:ext uri="{FF2B5EF4-FFF2-40B4-BE49-F238E27FC236}">
                <a16:creationId xmlns:a16="http://schemas.microsoft.com/office/drawing/2014/main" xmlns="" id="{2CD43678-03F4-4214-8CBA-D36728B2FAB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3062" y="4457152"/>
            <a:ext cx="1189325" cy="442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9612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4C63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1475650" y="3108725"/>
            <a:ext cx="65004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4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такое Скорозвон?</a:t>
            </a:r>
            <a:endParaRPr sz="40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3175" y="1178090"/>
            <a:ext cx="1584000" cy="1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55D0CDA-0A49-4101-8DE8-AFCB3738F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  <p:pic>
        <p:nvPicPr>
          <p:cNvPr id="7" name="Google Shape;338;p47">
            <a:extLst>
              <a:ext uri="{FF2B5EF4-FFF2-40B4-BE49-F238E27FC236}">
                <a16:creationId xmlns:a16="http://schemas.microsoft.com/office/drawing/2014/main" xmlns="" id="{F2F8DBD1-DD97-4DF4-A062-294854729E07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7433062" y="4457626"/>
            <a:ext cx="1189325" cy="44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908267FB-1CF9-4845-9D1F-74B95439CE60}"/>
              </a:ext>
            </a:extLst>
          </p:cNvPr>
          <p:cNvSpPr/>
          <p:nvPr/>
        </p:nvSpPr>
        <p:spPr>
          <a:xfrm>
            <a:off x="-3705986" y="1876394"/>
            <a:ext cx="16555972" cy="16555972"/>
          </a:xfrm>
          <a:prstGeom prst="ellipse">
            <a:avLst/>
          </a:prstGeom>
          <a:noFill/>
          <a:ln w="19050">
            <a:solidFill>
              <a:srgbClr val="10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Google Shape;173;p27"/>
          <p:cNvSpPr txBox="1"/>
          <p:nvPr/>
        </p:nvSpPr>
        <p:spPr>
          <a:xfrm>
            <a:off x="425550" y="398486"/>
            <a:ext cx="7166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Скорозвон — это облачный сервис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347720" y="2785134"/>
            <a:ext cx="2685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для массовых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голосовых коммуникаций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 клиентами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3096470" y="2210930"/>
            <a:ext cx="2685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не требующий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инфраструктуры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и инсталляционных расходов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6010220" y="2785134"/>
            <a:ext cx="26025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 возможностью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быстрого старта работы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 удаленными сотрудниками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079ECBD-08C7-4037-B352-66165F90D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  <p:pic>
        <p:nvPicPr>
          <p:cNvPr id="11" name="Google Shape;338;p47">
            <a:extLst>
              <a:ext uri="{FF2B5EF4-FFF2-40B4-BE49-F238E27FC236}">
                <a16:creationId xmlns:a16="http://schemas.microsoft.com/office/drawing/2014/main" xmlns="" id="{61710BB3-867C-4B42-92AB-BB771BC825E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062" y="4457152"/>
            <a:ext cx="1189325" cy="44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855602DC-B4DB-435F-BF81-EC92A98DD82A}"/>
              </a:ext>
            </a:extLst>
          </p:cNvPr>
          <p:cNvSpPr/>
          <p:nvPr/>
        </p:nvSpPr>
        <p:spPr>
          <a:xfrm>
            <a:off x="1293372" y="1991438"/>
            <a:ext cx="793696" cy="79369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A627CA3-A8FA-42A7-8014-2747F59A66D9}"/>
              </a:ext>
            </a:extLst>
          </p:cNvPr>
          <p:cNvSpPr/>
          <p:nvPr/>
        </p:nvSpPr>
        <p:spPr>
          <a:xfrm>
            <a:off x="1366297" y="2091981"/>
            <a:ext cx="647847" cy="6478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D502428E-6E09-403D-B057-F8B7FE78E06C}"/>
              </a:ext>
            </a:extLst>
          </p:cNvPr>
          <p:cNvSpPr/>
          <p:nvPr/>
        </p:nvSpPr>
        <p:spPr>
          <a:xfrm>
            <a:off x="4042122" y="1441315"/>
            <a:ext cx="793696" cy="79369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CBB232A8-7343-4A7B-B066-441C06604A24}"/>
              </a:ext>
            </a:extLst>
          </p:cNvPr>
          <p:cNvSpPr/>
          <p:nvPr/>
        </p:nvSpPr>
        <p:spPr>
          <a:xfrm>
            <a:off x="4115047" y="1541858"/>
            <a:ext cx="647847" cy="647847"/>
          </a:xfrm>
          <a:prstGeom prst="ellipse">
            <a:avLst/>
          </a:prstGeom>
          <a:solidFill>
            <a:srgbClr val="65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7FE6E936-54A2-49CC-8564-6CD2BF296939}"/>
              </a:ext>
            </a:extLst>
          </p:cNvPr>
          <p:cNvSpPr/>
          <p:nvPr/>
        </p:nvSpPr>
        <p:spPr>
          <a:xfrm>
            <a:off x="6914622" y="1944067"/>
            <a:ext cx="793696" cy="79369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25E07434-FC4B-404F-A161-D4CC4C62A333}"/>
              </a:ext>
            </a:extLst>
          </p:cNvPr>
          <p:cNvSpPr/>
          <p:nvPr/>
        </p:nvSpPr>
        <p:spPr>
          <a:xfrm>
            <a:off x="6987547" y="2044610"/>
            <a:ext cx="647847" cy="647847"/>
          </a:xfrm>
          <a:prstGeom prst="ellipse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0156" y="2235011"/>
            <a:ext cx="380128" cy="38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1266" y="2100711"/>
            <a:ext cx="480408" cy="48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9">
            <a:alphaModFix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5697" y="1643121"/>
            <a:ext cx="466546" cy="46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D90828-DC6F-42AF-AAA5-4A8EE55A70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2600000">
            <a:off x="2464266" y="3769746"/>
            <a:ext cx="4074269" cy="4074269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2264561-2FA0-462D-821A-605590C4BEED}"/>
              </a:ext>
            </a:extLst>
          </p:cNvPr>
          <p:cNvSpPr/>
          <p:nvPr/>
        </p:nvSpPr>
        <p:spPr>
          <a:xfrm>
            <a:off x="-506427" y="2043830"/>
            <a:ext cx="402476" cy="402476"/>
          </a:xfrm>
          <a:prstGeom prst="ellipse">
            <a:avLst/>
          </a:prstGeom>
          <a:solidFill>
            <a:srgbClr val="65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76B7CF07-3204-42DB-B1DF-151D4C3F5765}"/>
              </a:ext>
            </a:extLst>
          </p:cNvPr>
          <p:cNvSpPr/>
          <p:nvPr/>
        </p:nvSpPr>
        <p:spPr>
          <a:xfrm>
            <a:off x="-506427" y="1258274"/>
            <a:ext cx="402476" cy="402476"/>
          </a:xfrm>
          <a:prstGeom prst="ellipse">
            <a:avLst/>
          </a:prstGeom>
          <a:solidFill>
            <a:srgbClr val="B9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1991C10-3DBC-4E74-A3F1-00C6C3F71A7D}"/>
              </a:ext>
            </a:extLst>
          </p:cNvPr>
          <p:cNvSpPr/>
          <p:nvPr/>
        </p:nvSpPr>
        <p:spPr>
          <a:xfrm>
            <a:off x="531456" y="3451970"/>
            <a:ext cx="7536098" cy="792000"/>
          </a:xfrm>
          <a:prstGeom prst="rect">
            <a:avLst/>
          </a:prstGeom>
          <a:noFill/>
          <a:ln w="19050">
            <a:solidFill>
              <a:srgbClr val="C6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59F4339-98F2-46F7-856D-6A7CD6E13D86}"/>
              </a:ext>
            </a:extLst>
          </p:cNvPr>
          <p:cNvSpPr/>
          <p:nvPr/>
        </p:nvSpPr>
        <p:spPr>
          <a:xfrm>
            <a:off x="521613" y="1635983"/>
            <a:ext cx="6954468" cy="792000"/>
          </a:xfrm>
          <a:prstGeom prst="rect">
            <a:avLst/>
          </a:prstGeom>
          <a:noFill/>
          <a:ln w="19050">
            <a:solidFill>
              <a:srgbClr val="C6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92F09B-A818-4FBD-A911-EC78702F7490}"/>
              </a:ext>
            </a:extLst>
          </p:cNvPr>
          <p:cNvSpPr/>
          <p:nvPr/>
        </p:nvSpPr>
        <p:spPr>
          <a:xfrm>
            <a:off x="531456" y="2544929"/>
            <a:ext cx="6954468" cy="792000"/>
          </a:xfrm>
          <a:prstGeom prst="rect">
            <a:avLst/>
          </a:prstGeom>
          <a:noFill/>
          <a:ln w="19050">
            <a:solidFill>
              <a:srgbClr val="C6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77A5E424-E487-446A-BEDB-3D9D2E18A486}"/>
              </a:ext>
            </a:extLst>
          </p:cNvPr>
          <p:cNvSpPr/>
          <p:nvPr/>
        </p:nvSpPr>
        <p:spPr>
          <a:xfrm>
            <a:off x="6585193" y="-126708"/>
            <a:ext cx="6014599" cy="601459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6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Google Shape;173;p27">
            <a:extLst>
              <a:ext uri="{FF2B5EF4-FFF2-40B4-BE49-F238E27FC236}">
                <a16:creationId xmlns:a16="http://schemas.microsoft.com/office/drawing/2014/main" xmlns="" id="{E353D45B-0E55-4349-A04B-0EE73E2B3900}"/>
              </a:ext>
            </a:extLst>
          </p:cNvPr>
          <p:cNvSpPr txBox="1"/>
          <p:nvPr/>
        </p:nvSpPr>
        <p:spPr>
          <a:xfrm>
            <a:off x="425550" y="398486"/>
            <a:ext cx="7166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3 кита </a:t>
            </a:r>
            <a:r>
              <a:rPr lang="ru-RU" sz="2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Скорозвона</a:t>
            </a:r>
            <a:endParaRPr lang="ru-RU" sz="2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01256E-5472-4F05-8C4B-1D5912B55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4EA7D35-E5F8-4AD6-9E87-41C9D376CB94}"/>
              </a:ext>
            </a:extLst>
          </p:cNvPr>
          <p:cNvSpPr/>
          <p:nvPr/>
        </p:nvSpPr>
        <p:spPr>
          <a:xfrm>
            <a:off x="5074920" y="-123369"/>
            <a:ext cx="4069080" cy="175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Google Shape;185;p28"/>
          <p:cNvSpPr txBox="1"/>
          <p:nvPr/>
        </p:nvSpPr>
        <p:spPr>
          <a:xfrm>
            <a:off x="425550" y="1012085"/>
            <a:ext cx="6067847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Для быстрого старта проектов и удобства сотрудников-надомников внутри единого интерфейса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сервиса интегрированы: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AE5CDC0-BA5E-49FA-859B-4A335E399DFD}"/>
              </a:ext>
            </a:extLst>
          </p:cNvPr>
          <p:cNvSpPr/>
          <p:nvPr/>
        </p:nvSpPr>
        <p:spPr>
          <a:xfrm>
            <a:off x="5225040" y="4254882"/>
            <a:ext cx="3918959" cy="88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8AA4DB4-555B-4F31-80FF-655356675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804" y="313892"/>
            <a:ext cx="2534856" cy="522035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3B196DB-2206-4E54-AB1E-36EE53A7165F}"/>
              </a:ext>
            </a:extLst>
          </p:cNvPr>
          <p:cNvSpPr/>
          <p:nvPr/>
        </p:nvSpPr>
        <p:spPr>
          <a:xfrm>
            <a:off x="6522050" y="2436949"/>
            <a:ext cx="126360" cy="9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EFF54EA-346B-4775-A198-E04A036F92CB}"/>
              </a:ext>
            </a:extLst>
          </p:cNvPr>
          <p:cNvSpPr/>
          <p:nvPr/>
        </p:nvSpPr>
        <p:spPr>
          <a:xfrm>
            <a:off x="6616067" y="3346398"/>
            <a:ext cx="126360" cy="9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6E373A-23C1-4A8B-827F-E295DE668680}"/>
              </a:ext>
            </a:extLst>
          </p:cNvPr>
          <p:cNvSpPr txBox="1"/>
          <p:nvPr/>
        </p:nvSpPr>
        <p:spPr>
          <a:xfrm>
            <a:off x="647206" y="1638326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6C6C6"/>
                </a:solidFill>
                <a:latin typeface="Trebuchet MS" panose="020B0603020202020204" pitchFamily="34" charset="0"/>
              </a:rPr>
              <a:t>01</a:t>
            </a:r>
            <a:endParaRPr lang="ru-RU" sz="4400" b="1" dirty="0">
              <a:solidFill>
                <a:srgbClr val="C6C6C6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7DCF5D6-26EB-40EC-8DF5-CDBD70F1DCC1}"/>
              </a:ext>
            </a:extLst>
          </p:cNvPr>
          <p:cNvSpPr txBox="1"/>
          <p:nvPr/>
        </p:nvSpPr>
        <p:spPr>
          <a:xfrm>
            <a:off x="647206" y="2554989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6C6C6"/>
                </a:solidFill>
                <a:latin typeface="Trebuchet MS" panose="020B0603020202020204" pitchFamily="34" charset="0"/>
              </a:rPr>
              <a:t>02</a:t>
            </a:r>
            <a:endParaRPr lang="ru-RU" sz="4400" b="1" dirty="0">
              <a:solidFill>
                <a:srgbClr val="C6C6C6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78FB787-370C-48F2-9E31-E56B18BB5BAC}"/>
              </a:ext>
            </a:extLst>
          </p:cNvPr>
          <p:cNvSpPr txBox="1"/>
          <p:nvPr/>
        </p:nvSpPr>
        <p:spPr>
          <a:xfrm>
            <a:off x="647206" y="3449900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6C6C6"/>
                </a:solidFill>
                <a:latin typeface="Trebuchet MS" panose="020B0603020202020204" pitchFamily="34" charset="0"/>
              </a:rPr>
              <a:t>03</a:t>
            </a:r>
            <a:endParaRPr lang="ru-RU" sz="4400" b="1" dirty="0">
              <a:solidFill>
                <a:srgbClr val="C6C6C6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93D836E-1C20-4D25-BF93-BECE10A9BCD7}"/>
              </a:ext>
            </a:extLst>
          </p:cNvPr>
          <p:cNvSpPr/>
          <p:nvPr/>
        </p:nvSpPr>
        <p:spPr>
          <a:xfrm>
            <a:off x="1418578" y="1654963"/>
            <a:ext cx="5213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Профессиональное ПО IP-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колл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-центра на базе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Naumen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Contact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Center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позволяет совершать массовые исходящие обзвоны (</a:t>
            </a:r>
            <a:r>
              <a:rPr lang="ru-RU" sz="1000" i="1" dirty="0" err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диалер</a:t>
            </a:r>
            <a:r>
              <a:rPr lang="ru-RU" sz="10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0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0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телемаркетинга), а также обрабатывать входящие звонки </a:t>
            </a:r>
            <a:endParaRPr lang="ru-RU" sz="1200" i="1" dirty="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21F5D3C-51AA-4BB7-BD9D-0799F454533C}"/>
              </a:ext>
            </a:extLst>
          </p:cNvPr>
          <p:cNvSpPr/>
          <p:nvPr/>
        </p:nvSpPr>
        <p:spPr>
          <a:xfrm>
            <a:off x="1418577" y="2647139"/>
            <a:ext cx="5121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spcBef>
                <a:spcPts val="1000"/>
              </a:spcBef>
              <a:buSzPts val="1400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Простая и удобная CRM-система</a:t>
            </a:r>
            <a:r>
              <a:rPr lang="ru-RU" dirty="0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подходит для этапа лидогенерации в длинной цепочке продаж </a:t>
            </a:r>
            <a:r>
              <a:rPr lang="en-US" sz="10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0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и для управления короткими продажами</a:t>
            </a:r>
            <a:endParaRPr lang="ru-RU" sz="1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A3D7D7DB-0D66-4417-A164-CFD32CF4DD0B}"/>
              </a:ext>
            </a:extLst>
          </p:cNvPr>
          <p:cNvSpPr/>
          <p:nvPr/>
        </p:nvSpPr>
        <p:spPr>
          <a:xfrm>
            <a:off x="1426245" y="3562620"/>
            <a:ext cx="5234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spcBef>
                <a:spcPts val="1000"/>
              </a:spcBef>
              <a:buClr>
                <a:schemeClr val="dk1"/>
              </a:buClr>
              <a:buSzPts val="1400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Встроенная IP-телефония и телефонные номера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Конкурентные тарифы на связь, возможность подключения</a:t>
            </a:r>
            <a:r>
              <a:rPr lang="en-US" sz="10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0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0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собственной телефонии за дополнительную плату</a:t>
            </a:r>
            <a:endParaRPr lang="ru-RU" sz="10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E2349785-1E60-4721-A65B-9511F7287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3197" y="2277096"/>
            <a:ext cx="1090752" cy="1090752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15088451-5612-4B9E-9150-4127A71BF8A3}"/>
              </a:ext>
            </a:extLst>
          </p:cNvPr>
          <p:cNvSpPr/>
          <p:nvPr/>
        </p:nvSpPr>
        <p:spPr>
          <a:xfrm>
            <a:off x="7390958" y="4449553"/>
            <a:ext cx="471062" cy="471062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Google Shape;338;p47">
            <a:extLst>
              <a:ext uri="{FF2B5EF4-FFF2-40B4-BE49-F238E27FC236}">
                <a16:creationId xmlns:a16="http://schemas.microsoft.com/office/drawing/2014/main" xmlns="" id="{2CD43678-03F4-4214-8CBA-D36728B2FAB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3062" y="4457152"/>
            <a:ext cx="1189325" cy="442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2687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A7B91A42-40BE-4AB8-AA0C-657493D648F9}"/>
              </a:ext>
            </a:extLst>
          </p:cNvPr>
          <p:cNvSpPr/>
          <p:nvPr/>
        </p:nvSpPr>
        <p:spPr>
          <a:xfrm>
            <a:off x="-820378" y="2973105"/>
            <a:ext cx="3969234" cy="3969234"/>
          </a:xfrm>
          <a:prstGeom prst="ellipse">
            <a:avLst/>
          </a:prstGeom>
          <a:noFill/>
          <a:ln w="19050">
            <a:solidFill>
              <a:srgbClr val="10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5893D5-ECD3-4F0C-A0B4-F4822645A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  <p:pic>
        <p:nvPicPr>
          <p:cNvPr id="6" name="Google Shape;338;p47">
            <a:extLst>
              <a:ext uri="{FF2B5EF4-FFF2-40B4-BE49-F238E27FC236}">
                <a16:creationId xmlns:a16="http://schemas.microsoft.com/office/drawing/2014/main" xmlns="" id="{E8704F7C-F01D-4CB0-BB14-955A27083D1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062" y="4457152"/>
            <a:ext cx="1189325" cy="4426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3;p27">
            <a:extLst>
              <a:ext uri="{FF2B5EF4-FFF2-40B4-BE49-F238E27FC236}">
                <a16:creationId xmlns:a16="http://schemas.microsoft.com/office/drawing/2014/main" xmlns="" id="{92C366BA-1F63-43ED-A06E-89AF8350C8F3}"/>
              </a:ext>
            </a:extLst>
          </p:cNvPr>
          <p:cNvSpPr txBox="1"/>
          <p:nvPr/>
        </p:nvSpPr>
        <p:spPr>
          <a:xfrm>
            <a:off x="425550" y="398486"/>
            <a:ext cx="7166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Скорозвон, чуть шире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061734-E7A5-476A-A6C6-ED725E22C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54965">
            <a:off x="-3827240" y="263053"/>
            <a:ext cx="3336789" cy="3336789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B35AACB3-93A7-4E6D-8E2D-338DC054C188}"/>
              </a:ext>
            </a:extLst>
          </p:cNvPr>
          <p:cNvSpPr/>
          <p:nvPr/>
        </p:nvSpPr>
        <p:spPr>
          <a:xfrm>
            <a:off x="575464" y="2600366"/>
            <a:ext cx="793696" cy="79369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197ACC43-B381-40B3-8B41-FB9CF8B902B3}"/>
              </a:ext>
            </a:extLst>
          </p:cNvPr>
          <p:cNvSpPr/>
          <p:nvPr/>
        </p:nvSpPr>
        <p:spPr>
          <a:xfrm>
            <a:off x="643627" y="2700909"/>
            <a:ext cx="647847" cy="6478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3E023648-D11C-472D-9944-2AFADFDE0386}"/>
              </a:ext>
            </a:extLst>
          </p:cNvPr>
          <p:cNvSpPr/>
          <p:nvPr/>
        </p:nvSpPr>
        <p:spPr>
          <a:xfrm>
            <a:off x="2490784" y="3518113"/>
            <a:ext cx="793696" cy="79369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A20CB816-41C5-4B4E-ADFC-D83D9B928C05}"/>
              </a:ext>
            </a:extLst>
          </p:cNvPr>
          <p:cNvSpPr/>
          <p:nvPr/>
        </p:nvSpPr>
        <p:spPr>
          <a:xfrm>
            <a:off x="2536087" y="3607226"/>
            <a:ext cx="647847" cy="647847"/>
          </a:xfrm>
          <a:prstGeom prst="ellipse">
            <a:avLst/>
          </a:prstGeom>
          <a:solidFill>
            <a:srgbClr val="E68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F42A6875-C31B-46B5-A1F4-CA5992B7F5C2}"/>
              </a:ext>
            </a:extLst>
          </p:cNvPr>
          <p:cNvSpPr/>
          <p:nvPr/>
        </p:nvSpPr>
        <p:spPr>
          <a:xfrm>
            <a:off x="-2675849" y="1117769"/>
            <a:ext cx="9418031" cy="9418031"/>
          </a:xfrm>
          <a:prstGeom prst="ellipse">
            <a:avLst/>
          </a:prstGeom>
          <a:noFill/>
          <a:ln w="19050">
            <a:solidFill>
              <a:srgbClr val="10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AA3897B6-3B87-447E-AEE7-397878058E94}"/>
              </a:ext>
            </a:extLst>
          </p:cNvPr>
          <p:cNvSpPr/>
          <p:nvPr/>
        </p:nvSpPr>
        <p:spPr>
          <a:xfrm>
            <a:off x="4350697" y="1566075"/>
            <a:ext cx="793696" cy="79369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43ADE8FB-CFF7-4E8D-B1AD-579E6DEDA26F}"/>
              </a:ext>
            </a:extLst>
          </p:cNvPr>
          <p:cNvSpPr/>
          <p:nvPr/>
        </p:nvSpPr>
        <p:spPr>
          <a:xfrm>
            <a:off x="4403620" y="1666618"/>
            <a:ext cx="647847" cy="647847"/>
          </a:xfrm>
          <a:prstGeom prst="ellipse">
            <a:avLst/>
          </a:prstGeom>
          <a:solidFill>
            <a:srgbClr val="B9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C7E21CE0-0D42-4F59-8BFD-17810CE9817A}"/>
              </a:ext>
            </a:extLst>
          </p:cNvPr>
          <p:cNvSpPr/>
          <p:nvPr/>
        </p:nvSpPr>
        <p:spPr>
          <a:xfrm>
            <a:off x="5961414" y="3527835"/>
            <a:ext cx="793696" cy="793696"/>
          </a:xfrm>
          <a:prstGeom prst="ellipse">
            <a:avLst/>
          </a:prstGeom>
          <a:solidFill>
            <a:schemeClr val="l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CAE60595-1468-4B9E-BCC8-F5BBDDA4B2F4}"/>
              </a:ext>
            </a:extLst>
          </p:cNvPr>
          <p:cNvSpPr/>
          <p:nvPr/>
        </p:nvSpPr>
        <p:spPr>
          <a:xfrm>
            <a:off x="5988644" y="3620758"/>
            <a:ext cx="647847" cy="647847"/>
          </a:xfrm>
          <a:prstGeom prst="ellipse">
            <a:avLst/>
          </a:prstGeom>
          <a:solidFill>
            <a:srgbClr val="65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5FF951B-6409-4ACD-8A16-CB3CE5F8E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670" y="2814952"/>
            <a:ext cx="419760" cy="419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6DBA75F-6258-4EDA-A45B-551CFC8426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4819" y="1792197"/>
            <a:ext cx="385449" cy="3966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ACDC3E8-583B-463A-8B19-0A541EB1F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567" y="3728681"/>
            <a:ext cx="432000" cy="432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F1641C9-492A-4FBE-8174-0F96AEA939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0478" y="3701617"/>
            <a:ext cx="459064" cy="4590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886F884-A9D1-4DE0-98A0-BC1306F0D486}"/>
              </a:ext>
            </a:extLst>
          </p:cNvPr>
          <p:cNvSpPr txBox="1"/>
          <p:nvPr/>
        </p:nvSpPr>
        <p:spPr>
          <a:xfrm>
            <a:off x="1268258" y="1809538"/>
            <a:ext cx="16061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53110"/>
                </a:solidFill>
                <a:latin typeface="Trebuchet MS" panose="020B0603020202020204" pitchFamily="34" charset="0"/>
              </a:rPr>
              <a:t>2012</a:t>
            </a:r>
            <a:r>
              <a:rPr lang="en-US" sz="1600" dirty="0">
                <a:latin typeface="Trebuchet MS" panose="020B0603020202020204" pitchFamily="34" charset="0"/>
              </a:rPr>
              <a:t/>
            </a:r>
            <a:br>
              <a:rPr lang="en-US" sz="1600" dirty="0">
                <a:latin typeface="Trebuchet MS" panose="020B0603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На рынке с 2012 года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900" i="1" dirty="0">
                <a:solidFill>
                  <a:srgbClr val="999999"/>
                </a:solidFill>
                <a:latin typeface="Trebuchet MS"/>
              </a:rPr>
              <a:t>Разработкой </a:t>
            </a:r>
            <a:r>
              <a:rPr lang="en-US" sz="900" i="1" dirty="0">
                <a:solidFill>
                  <a:srgbClr val="999999"/>
                </a:solidFill>
                <a:latin typeface="Trebuchet MS"/>
              </a:rPr>
              <a:t/>
            </a:r>
            <a:br>
              <a:rPr lang="en-US" sz="900" i="1" dirty="0">
                <a:solidFill>
                  <a:srgbClr val="999999"/>
                </a:solidFill>
                <a:latin typeface="Trebuchet MS"/>
              </a:rPr>
            </a:br>
            <a:r>
              <a:rPr lang="ru-RU" sz="900" i="1" dirty="0">
                <a:solidFill>
                  <a:srgbClr val="999999"/>
                </a:solidFill>
                <a:latin typeface="Trebuchet MS"/>
              </a:rPr>
              <a:t>и продажами занимается ООО “</a:t>
            </a:r>
            <a:r>
              <a:rPr lang="ru-RU" sz="900" i="1" dirty="0" err="1">
                <a:solidFill>
                  <a:srgbClr val="999999"/>
                </a:solidFill>
                <a:latin typeface="Trebuchet MS"/>
              </a:rPr>
              <a:t>Смартьюб</a:t>
            </a:r>
            <a:r>
              <a:rPr lang="ru-RU" sz="900" i="1" dirty="0">
                <a:solidFill>
                  <a:srgbClr val="999999"/>
                </a:solidFill>
                <a:latin typeface="Trebuchet MS"/>
              </a:rPr>
              <a:t>”, </a:t>
            </a:r>
            <a:r>
              <a:rPr lang="en-US" sz="900" i="1" dirty="0">
                <a:solidFill>
                  <a:srgbClr val="999999"/>
                </a:solidFill>
                <a:latin typeface="Trebuchet MS"/>
              </a:rPr>
              <a:t/>
            </a:r>
            <a:br>
              <a:rPr lang="en-US" sz="900" i="1" dirty="0">
                <a:solidFill>
                  <a:srgbClr val="999999"/>
                </a:solidFill>
                <a:latin typeface="Trebuchet MS"/>
              </a:rPr>
            </a:br>
            <a:r>
              <a:rPr lang="ru-RU" sz="900" i="1" dirty="0">
                <a:solidFill>
                  <a:srgbClr val="999999"/>
                </a:solidFill>
                <a:latin typeface="Trebuchet MS"/>
              </a:rPr>
              <a:t>ГК </a:t>
            </a:r>
            <a:r>
              <a:rPr lang="ru-RU" sz="900" i="1" dirty="0" err="1">
                <a:solidFill>
                  <a:srgbClr val="999999"/>
                </a:solidFill>
                <a:latin typeface="Trebuchet MS"/>
              </a:rPr>
              <a:t>Naumen</a:t>
            </a:r>
            <a:endParaRPr lang="ru-RU" sz="900" i="1" dirty="0">
              <a:solidFill>
                <a:srgbClr val="999999"/>
              </a:solidFill>
              <a:latin typeface="Trebuchet MS"/>
            </a:endParaRPr>
          </a:p>
          <a:p>
            <a:endParaRPr lang="ru-RU" sz="1600" dirty="0">
              <a:latin typeface="Trebuchet MS" panose="020B06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770130B-CB3B-4910-AF9F-1CD7B444ACF7}"/>
              </a:ext>
            </a:extLst>
          </p:cNvPr>
          <p:cNvSpPr txBox="1"/>
          <p:nvPr/>
        </p:nvSpPr>
        <p:spPr>
          <a:xfrm>
            <a:off x="3121405" y="2635650"/>
            <a:ext cx="160613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68D15"/>
                </a:solidFill>
                <a:latin typeface="Trebuchet MS" panose="020B0603020202020204" pitchFamily="34" charset="0"/>
              </a:rPr>
              <a:t>2016</a:t>
            </a:r>
            <a:r>
              <a:rPr lang="en-US" sz="1600" dirty="0">
                <a:latin typeface="Trebuchet MS" panose="020B0603020202020204" pitchFamily="34" charset="0"/>
              </a:rPr>
              <a:t/>
            </a:r>
            <a:br>
              <a:rPr lang="en-US" sz="1600" dirty="0">
                <a:latin typeface="Trebuchet MS" panose="020B0603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Выпускник 9-ого Акселератора ФРИИ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900" i="1" dirty="0">
                <a:solidFill>
                  <a:srgbClr val="999999"/>
                </a:solidFill>
                <a:latin typeface="Trebuchet MS"/>
              </a:rPr>
              <a:t>На текущий момент </a:t>
            </a:r>
            <a:br>
              <a:rPr lang="ru-RU" sz="900" i="1" dirty="0">
                <a:solidFill>
                  <a:srgbClr val="999999"/>
                </a:solidFill>
                <a:latin typeface="Trebuchet MS"/>
              </a:rPr>
            </a:br>
            <a:r>
              <a:rPr lang="ru-RU" sz="900" i="1" dirty="0">
                <a:solidFill>
                  <a:srgbClr val="999999"/>
                </a:solidFill>
                <a:latin typeface="Trebuchet MS"/>
              </a:rPr>
              <a:t>4 участника акселерации в составе команды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A9FC02-03BC-46E5-A0D7-25D19C70906B}"/>
              </a:ext>
            </a:extLst>
          </p:cNvPr>
          <p:cNvSpPr txBox="1"/>
          <p:nvPr/>
        </p:nvSpPr>
        <p:spPr>
          <a:xfrm>
            <a:off x="5182666" y="1354675"/>
            <a:ext cx="17083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B9C204"/>
                </a:solidFill>
                <a:latin typeface="Trebuchet MS" panose="020B0603020202020204" pitchFamily="34" charset="0"/>
              </a:rPr>
              <a:t>2017 и 2018 </a:t>
            </a:r>
            <a:r>
              <a:rPr lang="en-US" sz="1600" dirty="0">
                <a:latin typeface="Trebuchet MS" panose="020B0603020202020204" pitchFamily="34" charset="0"/>
              </a:rPr>
              <a:t/>
            </a:r>
            <a:br>
              <a:rPr lang="en-US" sz="1600" dirty="0">
                <a:latin typeface="Trebuchet MS" panose="020B0603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Сервис рос на 260% в год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900" i="1" dirty="0">
                <a:solidFill>
                  <a:srgbClr val="999999"/>
                </a:solidFill>
                <a:latin typeface="Trebuchet MS"/>
              </a:rPr>
              <a:t>за счет новых продаж </a:t>
            </a:r>
            <a:br>
              <a:rPr lang="ru-RU" sz="900" i="1" dirty="0">
                <a:solidFill>
                  <a:srgbClr val="999999"/>
                </a:solidFill>
                <a:latin typeface="Trebuchet MS"/>
              </a:rPr>
            </a:br>
            <a:r>
              <a:rPr lang="ru-RU" sz="900" i="1" dirty="0">
                <a:solidFill>
                  <a:srgbClr val="999999"/>
                </a:solidFill>
                <a:latin typeface="Trebuchet MS"/>
              </a:rPr>
              <a:t>и развития существующих клиентов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95B6AD8-F040-4AB8-A57B-5A12FF4FF120}"/>
              </a:ext>
            </a:extLst>
          </p:cNvPr>
          <p:cNvSpPr txBox="1"/>
          <p:nvPr/>
        </p:nvSpPr>
        <p:spPr>
          <a:xfrm>
            <a:off x="6528567" y="2649182"/>
            <a:ext cx="170836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4B9B8"/>
                </a:solidFill>
                <a:latin typeface="Trebuchet MS" panose="020B0603020202020204" pitchFamily="34" charset="0"/>
              </a:rPr>
              <a:t>2019</a:t>
            </a:r>
            <a:r>
              <a:rPr lang="en-US" sz="1600" dirty="0">
                <a:latin typeface="Trebuchet MS" panose="020B0603020202020204" pitchFamily="34" charset="0"/>
              </a:rPr>
              <a:t/>
            </a:r>
            <a:br>
              <a:rPr lang="en-US" sz="1600" dirty="0">
                <a:latin typeface="Trebuchet MS" panose="020B0603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1,5+ млн звонков в день, 30+ млн звонков в месяц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900" i="1" dirty="0">
                <a:solidFill>
                  <a:srgbClr val="999999"/>
                </a:solidFill>
                <a:latin typeface="Trebuchet MS"/>
              </a:rPr>
              <a:t>совершают 3200 операторов, большая часть надомники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414C2D-F16B-45B7-90C6-23A0CECE5D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7456433">
            <a:off x="1335554" y="-1309739"/>
            <a:ext cx="8859115" cy="80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86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4C63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5538" y="1014052"/>
            <a:ext cx="1572844" cy="178910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 txBox="1"/>
          <p:nvPr/>
        </p:nvSpPr>
        <p:spPr>
          <a:xfrm>
            <a:off x="1475660" y="3108726"/>
            <a:ext cx="61926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Наш клиент</a:t>
            </a:r>
            <a:endParaRPr sz="4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3DFF3E-0C84-485A-9234-D4410D28C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  <p:pic>
        <p:nvPicPr>
          <p:cNvPr id="8" name="Google Shape;338;p47">
            <a:extLst>
              <a:ext uri="{FF2B5EF4-FFF2-40B4-BE49-F238E27FC236}">
                <a16:creationId xmlns:a16="http://schemas.microsoft.com/office/drawing/2014/main" xmlns="" id="{AC13681A-8370-4331-9D1E-25A490658EF2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7433062" y="4457626"/>
            <a:ext cx="1189325" cy="44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1AC33FB-ED15-4D13-8E45-63A585EA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367" y="-94188"/>
            <a:ext cx="6929120" cy="6275012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0F7CD6-767D-4BC5-AAF9-C754E911D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4965">
            <a:off x="138603" y="1099263"/>
            <a:ext cx="3336789" cy="3336789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17B1E896-320C-430B-9308-A8363F239D73}"/>
              </a:ext>
            </a:extLst>
          </p:cNvPr>
          <p:cNvSpPr/>
          <p:nvPr/>
        </p:nvSpPr>
        <p:spPr>
          <a:xfrm>
            <a:off x="3020454" y="3138622"/>
            <a:ext cx="909865" cy="9098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DE13A376-38E9-423A-8A0B-8E4A1AF093F1}"/>
              </a:ext>
            </a:extLst>
          </p:cNvPr>
          <p:cNvSpPr/>
          <p:nvPr/>
        </p:nvSpPr>
        <p:spPr>
          <a:xfrm>
            <a:off x="3272861" y="2736320"/>
            <a:ext cx="388278" cy="3882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AD1A68-0E87-460E-A5EF-E6867FED6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  <p:pic>
        <p:nvPicPr>
          <p:cNvPr id="6" name="Google Shape;338;p47">
            <a:extLst>
              <a:ext uri="{FF2B5EF4-FFF2-40B4-BE49-F238E27FC236}">
                <a16:creationId xmlns:a16="http://schemas.microsoft.com/office/drawing/2014/main" xmlns="" id="{B87AC0E2-89FA-4161-AE79-B86B4A056B2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3062" y="4457152"/>
            <a:ext cx="1189325" cy="4426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808B8C7-1F11-44AD-89FE-1FE2D1E0CDD2}"/>
              </a:ext>
            </a:extLst>
          </p:cNvPr>
          <p:cNvSpPr/>
          <p:nvPr/>
        </p:nvSpPr>
        <p:spPr>
          <a:xfrm>
            <a:off x="658366" y="1634595"/>
            <a:ext cx="2203450" cy="2203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C7B244E-E57D-49C4-AA54-AC0CD07448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057" y="2288241"/>
            <a:ext cx="684067" cy="684067"/>
          </a:xfrm>
          <a:prstGeom prst="rect">
            <a:avLst/>
          </a:prstGeom>
        </p:spPr>
      </p:pic>
      <p:sp>
        <p:nvSpPr>
          <p:cNvPr id="8" name="Google Shape;173;p27">
            <a:extLst>
              <a:ext uri="{FF2B5EF4-FFF2-40B4-BE49-F238E27FC236}">
                <a16:creationId xmlns:a16="http://schemas.microsoft.com/office/drawing/2014/main" xmlns="" id="{6627D349-85E3-400D-99D7-BE8D0E7A5AAA}"/>
              </a:ext>
            </a:extLst>
          </p:cNvPr>
          <p:cNvSpPr txBox="1"/>
          <p:nvPr/>
        </p:nvSpPr>
        <p:spPr>
          <a:xfrm>
            <a:off x="425550" y="398486"/>
            <a:ext cx="7166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Сегмент: </a:t>
            </a:r>
            <a:r>
              <a:rPr lang="ru-RU" sz="2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колл</a:t>
            </a:r>
            <a:r>
              <a:rPr lang="ru-RU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-центры в </a:t>
            </a:r>
            <a:r>
              <a:rPr lang="ru-RU" sz="2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финсекторе</a:t>
            </a:r>
            <a:endParaRPr lang="ru-RU" sz="2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D308B01-E5CF-4FC1-8A1D-9D679E809153}"/>
              </a:ext>
            </a:extLst>
          </p:cNvPr>
          <p:cNvSpPr/>
          <p:nvPr/>
        </p:nvSpPr>
        <p:spPr>
          <a:xfrm>
            <a:off x="3262768" y="1253127"/>
            <a:ext cx="509445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Колл-центр, занимающийся телемаркетингом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для банков и страховых компаний</a:t>
            </a:r>
            <a:r>
              <a:rPr lang="ru-RU" sz="1100" dirty="0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1100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Как внутренний, так и внешний </a:t>
            </a:r>
            <a:r>
              <a:rPr lang="ru-RU" sz="1100" i="1" dirty="0" err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колл</a:t>
            </a:r>
            <a:r>
              <a:rPr lang="ru-RU" sz="11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-центр. </a:t>
            </a:r>
            <a:r>
              <a:rPr lang="ru-RU" sz="1100" i="1" dirty="0" err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Лидген</a:t>
            </a:r>
            <a:r>
              <a:rPr lang="ru-RU" sz="11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1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на кредитки, страховки для физиков и РКО, БГ, </a:t>
            </a:r>
            <a:r>
              <a:rPr lang="en-US" sz="11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1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i="1" dirty="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кредиты для </a:t>
            </a:r>
            <a:r>
              <a:rPr lang="ru-RU" sz="1100" i="1" dirty="0" err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юр.лиц</a:t>
            </a:r>
            <a:endParaRPr lang="ru-RU" sz="1100" i="1" dirty="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89595E6B-CB79-4DBE-A867-1577078ADDFA}"/>
              </a:ext>
            </a:extLst>
          </p:cNvPr>
          <p:cNvSpPr/>
          <p:nvPr/>
        </p:nvSpPr>
        <p:spPr>
          <a:xfrm>
            <a:off x="3272861" y="2767657"/>
            <a:ext cx="309880" cy="309880"/>
          </a:xfrm>
          <a:prstGeom prst="ellipse">
            <a:avLst/>
          </a:prstGeom>
          <a:solidFill>
            <a:srgbClr val="65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3AE5651-32CA-4667-96F4-818E7AC1F964}"/>
              </a:ext>
            </a:extLst>
          </p:cNvPr>
          <p:cNvSpPr/>
          <p:nvPr/>
        </p:nvSpPr>
        <p:spPr>
          <a:xfrm>
            <a:off x="3536776" y="2327475"/>
            <a:ext cx="5085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Чемпион – управляющий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колл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-центром, ЛПР владелец АКЦ,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либо CIO банка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i="1" dirty="0">
                <a:solidFill>
                  <a:srgbClr val="999999"/>
                </a:solidFill>
                <a:latin typeface="Trebuchet MS"/>
                <a:sym typeface="Trebuchet MS"/>
              </a:rPr>
              <a:t>Чаще всего решение по тесту на 10 мест принимает только управляющий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99435BC-9FBC-4CB8-93C5-2BD895C231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0777" y="3155935"/>
            <a:ext cx="833425" cy="833425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3CE1830-1960-4C5D-A397-D44A0599DFA1}"/>
              </a:ext>
            </a:extLst>
          </p:cNvPr>
          <p:cNvSpPr/>
          <p:nvPr/>
        </p:nvSpPr>
        <p:spPr>
          <a:xfrm>
            <a:off x="3946687" y="3242437"/>
            <a:ext cx="42657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Целевой клиент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 –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>от 20 операторских мест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  <a:t/>
            </a:r>
            <a:b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sym typeface="Trebuchet MS"/>
              </a:rPr>
            </a:br>
            <a:r>
              <a:rPr lang="ru-RU" sz="1100" i="1" dirty="0">
                <a:solidFill>
                  <a:srgbClr val="999999"/>
                </a:solidFill>
                <a:latin typeface="Trebuchet MS"/>
                <a:sym typeface="Trebuchet MS"/>
              </a:rPr>
              <a:t>Средний чек 125 </a:t>
            </a:r>
            <a:r>
              <a:rPr lang="ru-RU" sz="1100" i="1" dirty="0" err="1">
                <a:solidFill>
                  <a:srgbClr val="999999"/>
                </a:solidFill>
                <a:latin typeface="Trebuchet MS"/>
                <a:sym typeface="Trebuchet MS"/>
              </a:rPr>
              <a:t>т.р</a:t>
            </a:r>
            <a:r>
              <a:rPr lang="ru-RU" sz="1100" i="1" dirty="0">
                <a:solidFill>
                  <a:srgbClr val="999999"/>
                </a:solidFill>
                <a:latin typeface="Trebuchet MS"/>
                <a:sym typeface="Trebuchet MS"/>
              </a:rPr>
              <a:t>. в месяц</a:t>
            </a:r>
            <a:endParaRPr lang="ru-RU" sz="1100" i="1" dirty="0">
              <a:solidFill>
                <a:srgbClr val="999999"/>
              </a:solidFill>
              <a:latin typeface="Trebuchet M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000B423-AC67-4742-9387-7949FBBE8F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796" y="3362188"/>
            <a:ext cx="375385" cy="375385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EF8C4554-6E6D-475F-A00A-1067211B2105}"/>
              </a:ext>
            </a:extLst>
          </p:cNvPr>
          <p:cNvSpPr/>
          <p:nvPr/>
        </p:nvSpPr>
        <p:spPr>
          <a:xfrm>
            <a:off x="4020232" y="3874884"/>
            <a:ext cx="268707" cy="2687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A24EA83-1F1C-4D60-8180-B93585C82B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1973" y="3892197"/>
            <a:ext cx="233272" cy="23327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7C6D3730-D4FB-4738-B531-B95C75D9419D}"/>
              </a:ext>
            </a:extLst>
          </p:cNvPr>
          <p:cNvSpPr/>
          <p:nvPr/>
        </p:nvSpPr>
        <p:spPr>
          <a:xfrm>
            <a:off x="4158609" y="381046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9700" lvl="0">
              <a:buSzPts val="1400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Срок сделки в АКЦ 1, реже 2 месяца,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в банке 6-24 месяца</a:t>
            </a:r>
          </a:p>
        </p:txBody>
      </p:sp>
    </p:spTree>
    <p:extLst>
      <p:ext uri="{BB962C8B-B14F-4D97-AF65-F5344CB8AC3E}">
        <p14:creationId xmlns:p14="http://schemas.microsoft.com/office/powerpoint/2010/main" xmlns="" val="396404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D8A8151-4F1D-4E6C-AE33-F82BEA6A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801" y="0"/>
            <a:ext cx="3933199" cy="5143500"/>
          </a:xfrm>
          <a:prstGeom prst="rect">
            <a:avLst/>
          </a:prstGeom>
        </p:spPr>
      </p:pic>
      <p:sp>
        <p:nvSpPr>
          <p:cNvPr id="236" name="Google Shape;236;p35"/>
          <p:cNvSpPr txBox="1"/>
          <p:nvPr/>
        </p:nvSpPr>
        <p:spPr>
          <a:xfrm>
            <a:off x="626990" y="1618843"/>
            <a:ext cx="4526297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lvl="0" indent="-171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Начать работу быстро, без внедрения и стартовых затрат (типовой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колл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-центр на 50 мест запускается за 3-5 дней)</a:t>
            </a:r>
            <a:endParaRPr sz="11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Подключить сотрудников на дому</a:t>
            </a:r>
            <a:endParaRPr sz="11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Получить аналитику по звонкам и записи разговоров</a:t>
            </a:r>
            <a:endParaRPr sz="11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Увеличить количество звонков до 200-300 на 1 менеджера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в день, тогда как в среднем по рынку это 30-60 звонков</a:t>
            </a:r>
            <a:endParaRPr sz="11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lvl="0" indent="-171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7878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Получить стоимость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лида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от 200 до 1500 рублей,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в зависимости от отрасли. В b2b это в разы ниже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любого из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digital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-каналов</a:t>
            </a:r>
            <a:endParaRPr sz="11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71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7878"/>
              </a:buClr>
              <a:buFont typeface="Arial" panose="020B0604020202020204" pitchFamily="34" charset="0"/>
              <a:buChar char="•"/>
            </a:pPr>
            <a:endParaRPr sz="11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71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7878"/>
              </a:buClr>
              <a:buFont typeface="Arial" panose="020B0604020202020204" pitchFamily="34" charset="0"/>
              <a:buChar char="•"/>
            </a:pPr>
            <a:endParaRPr sz="11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8D109F-D712-4A34-8ECB-3E536F91C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  <p:pic>
        <p:nvPicPr>
          <p:cNvPr id="6" name="Google Shape;338;p47">
            <a:extLst>
              <a:ext uri="{FF2B5EF4-FFF2-40B4-BE49-F238E27FC236}">
                <a16:creationId xmlns:a16="http://schemas.microsoft.com/office/drawing/2014/main" xmlns="" id="{290EB8F8-5B70-441D-892D-9E4ED268249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3062" y="4457152"/>
            <a:ext cx="1189325" cy="4426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3;p27">
            <a:extLst>
              <a:ext uri="{FF2B5EF4-FFF2-40B4-BE49-F238E27FC236}">
                <a16:creationId xmlns:a16="http://schemas.microsoft.com/office/drawing/2014/main" xmlns="" id="{BF10560D-C00E-4DC4-97FF-5FBCBD471C3A}"/>
              </a:ext>
            </a:extLst>
          </p:cNvPr>
          <p:cNvSpPr txBox="1"/>
          <p:nvPr/>
        </p:nvSpPr>
        <p:spPr>
          <a:xfrm>
            <a:off x="425550" y="398486"/>
            <a:ext cx="7166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sz="2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Что мы можем</a:t>
            </a:r>
            <a:endParaRPr lang="ru-RU" sz="290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E81EAF6-3355-4A1B-9DB7-987DB32B00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16000" contrast="-10000"/>
                    </a14:imgEffect>
                  </a14:imgLayer>
                </a14:imgProps>
              </a:ext>
            </a:extLst>
          </a:blip>
          <a:srcRect l="16490" r="31261"/>
          <a:stretch/>
        </p:blipFill>
        <p:spPr>
          <a:xfrm>
            <a:off x="6334470" y="1411764"/>
            <a:ext cx="2749570" cy="2749570"/>
          </a:xfrm>
          <a:prstGeom prst="ellipse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A020AF0-8A93-4F38-9744-8799F8C48800}"/>
              </a:ext>
            </a:extLst>
          </p:cNvPr>
          <p:cNvSpPr/>
          <p:nvPr/>
        </p:nvSpPr>
        <p:spPr>
          <a:xfrm>
            <a:off x="425550" y="1126450"/>
            <a:ext cx="43870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Скорозвон — сервис для массовых звонков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со встроенной телефонией, позволяющий: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5B6F7DA-3C5E-4306-9544-F63C59C37504}"/>
              </a:ext>
            </a:extLst>
          </p:cNvPr>
          <p:cNvGrpSpPr/>
          <p:nvPr/>
        </p:nvGrpSpPr>
        <p:grpSpPr>
          <a:xfrm>
            <a:off x="5462206" y="1755046"/>
            <a:ext cx="309891" cy="309891"/>
            <a:chOff x="3561362" y="917124"/>
            <a:chExt cx="793696" cy="793696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510BBFCD-F167-4B96-A7AE-3A6B0F792106}"/>
                </a:ext>
              </a:extLst>
            </p:cNvPr>
            <p:cNvSpPr/>
            <p:nvPr/>
          </p:nvSpPr>
          <p:spPr>
            <a:xfrm>
              <a:off x="3561362" y="917124"/>
              <a:ext cx="793696" cy="79369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A89EA111-E987-4D4D-AC1D-9307F5A6B0BC}"/>
                </a:ext>
              </a:extLst>
            </p:cNvPr>
            <p:cNvSpPr/>
            <p:nvPr/>
          </p:nvSpPr>
          <p:spPr>
            <a:xfrm>
              <a:off x="3634287" y="990049"/>
              <a:ext cx="647847" cy="647847"/>
            </a:xfrm>
            <a:prstGeom prst="ellipse">
              <a:avLst/>
            </a:prstGeom>
            <a:solidFill>
              <a:srgbClr val="FF7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6AD7C9F4-9FE9-45E4-8317-B986B221B167}"/>
              </a:ext>
            </a:extLst>
          </p:cNvPr>
          <p:cNvGrpSpPr/>
          <p:nvPr/>
        </p:nvGrpSpPr>
        <p:grpSpPr>
          <a:xfrm>
            <a:off x="5204706" y="2303416"/>
            <a:ext cx="309891" cy="309891"/>
            <a:chOff x="3561362" y="917124"/>
            <a:chExt cx="793696" cy="79369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C730F202-0213-4062-8CCD-3E1ED604C550}"/>
                </a:ext>
              </a:extLst>
            </p:cNvPr>
            <p:cNvSpPr/>
            <p:nvPr/>
          </p:nvSpPr>
          <p:spPr>
            <a:xfrm>
              <a:off x="3561362" y="917124"/>
              <a:ext cx="793696" cy="79369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6D0EA251-3C6A-4598-B01F-5E8740E0AF09}"/>
                </a:ext>
              </a:extLst>
            </p:cNvPr>
            <p:cNvSpPr/>
            <p:nvPr/>
          </p:nvSpPr>
          <p:spPr>
            <a:xfrm>
              <a:off x="3634287" y="990049"/>
              <a:ext cx="647847" cy="647847"/>
            </a:xfrm>
            <a:prstGeom prst="ellipse">
              <a:avLst/>
            </a:prstGeom>
            <a:solidFill>
              <a:srgbClr val="FF7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640A95D-51AC-4698-9D46-B5D289B2133A}"/>
              </a:ext>
            </a:extLst>
          </p:cNvPr>
          <p:cNvGrpSpPr/>
          <p:nvPr/>
        </p:nvGrpSpPr>
        <p:grpSpPr>
          <a:xfrm>
            <a:off x="5115480" y="2653156"/>
            <a:ext cx="309891" cy="309891"/>
            <a:chOff x="3561362" y="917124"/>
            <a:chExt cx="793696" cy="793696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7A968AD5-FE62-4C74-864D-E57121A850FF}"/>
                </a:ext>
              </a:extLst>
            </p:cNvPr>
            <p:cNvSpPr/>
            <p:nvPr/>
          </p:nvSpPr>
          <p:spPr>
            <a:xfrm>
              <a:off x="3561362" y="917124"/>
              <a:ext cx="793696" cy="79369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EE30F4D5-7102-48C6-901C-5248F79EC67F}"/>
                </a:ext>
              </a:extLst>
            </p:cNvPr>
            <p:cNvSpPr/>
            <p:nvPr/>
          </p:nvSpPr>
          <p:spPr>
            <a:xfrm>
              <a:off x="3634287" y="990049"/>
              <a:ext cx="647847" cy="647847"/>
            </a:xfrm>
            <a:prstGeom prst="ellipse">
              <a:avLst/>
            </a:prstGeom>
            <a:solidFill>
              <a:srgbClr val="FF7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A39A7902-117C-473F-AF02-166DD41F39C7}"/>
              </a:ext>
            </a:extLst>
          </p:cNvPr>
          <p:cNvGrpSpPr/>
          <p:nvPr/>
        </p:nvGrpSpPr>
        <p:grpSpPr>
          <a:xfrm>
            <a:off x="5072960" y="3027685"/>
            <a:ext cx="309891" cy="309891"/>
            <a:chOff x="3561362" y="917124"/>
            <a:chExt cx="793696" cy="793696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9C251C78-9623-47B6-A086-E2F598CF541E}"/>
                </a:ext>
              </a:extLst>
            </p:cNvPr>
            <p:cNvSpPr/>
            <p:nvPr/>
          </p:nvSpPr>
          <p:spPr>
            <a:xfrm>
              <a:off x="3561362" y="917124"/>
              <a:ext cx="793696" cy="79369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510958E3-A10B-4025-B89B-DD65C3854BE4}"/>
                </a:ext>
              </a:extLst>
            </p:cNvPr>
            <p:cNvSpPr/>
            <p:nvPr/>
          </p:nvSpPr>
          <p:spPr>
            <a:xfrm>
              <a:off x="3634287" y="990049"/>
              <a:ext cx="647847" cy="647847"/>
            </a:xfrm>
            <a:prstGeom prst="ellipse">
              <a:avLst/>
            </a:prstGeom>
            <a:solidFill>
              <a:srgbClr val="FF7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727EEA91-53E9-4400-94DC-AD8985B4956D}"/>
              </a:ext>
            </a:extLst>
          </p:cNvPr>
          <p:cNvGrpSpPr/>
          <p:nvPr/>
        </p:nvGrpSpPr>
        <p:grpSpPr>
          <a:xfrm>
            <a:off x="5092035" y="3544189"/>
            <a:ext cx="309891" cy="309891"/>
            <a:chOff x="3561362" y="917124"/>
            <a:chExt cx="793696" cy="793696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EEB36717-65AD-4204-86A1-D83F1B1FF886}"/>
                </a:ext>
              </a:extLst>
            </p:cNvPr>
            <p:cNvSpPr/>
            <p:nvPr/>
          </p:nvSpPr>
          <p:spPr>
            <a:xfrm>
              <a:off x="3561362" y="917124"/>
              <a:ext cx="793696" cy="79369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C22D24D2-CE56-464B-98D9-792CCD7E3E87}"/>
                </a:ext>
              </a:extLst>
            </p:cNvPr>
            <p:cNvSpPr/>
            <p:nvPr/>
          </p:nvSpPr>
          <p:spPr>
            <a:xfrm>
              <a:off x="3634287" y="990049"/>
              <a:ext cx="647847" cy="647847"/>
            </a:xfrm>
            <a:prstGeom prst="ellipse">
              <a:avLst/>
            </a:prstGeom>
            <a:solidFill>
              <a:srgbClr val="FF7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1EC826FF-04B2-4A2F-922B-9D0118EF1A27}"/>
              </a:ext>
            </a:extLst>
          </p:cNvPr>
          <p:cNvSpPr/>
          <p:nvPr/>
        </p:nvSpPr>
        <p:spPr>
          <a:xfrm>
            <a:off x="5354359" y="1887175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4F340E2D-B829-4D10-B8D5-038FEE2534DA}"/>
              </a:ext>
            </a:extLst>
          </p:cNvPr>
          <p:cNvSpPr/>
          <p:nvPr/>
        </p:nvSpPr>
        <p:spPr>
          <a:xfrm>
            <a:off x="5191104" y="1887174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97694BD8-1CAA-422C-A8AC-BC3F8182C775}"/>
              </a:ext>
            </a:extLst>
          </p:cNvPr>
          <p:cNvSpPr/>
          <p:nvPr/>
        </p:nvSpPr>
        <p:spPr>
          <a:xfrm>
            <a:off x="5012792" y="1887174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47431CEE-21C4-4AD8-88E6-B706EE5DDE9A}"/>
              </a:ext>
            </a:extLst>
          </p:cNvPr>
          <p:cNvSpPr/>
          <p:nvPr/>
        </p:nvSpPr>
        <p:spPr>
          <a:xfrm>
            <a:off x="5094027" y="2445881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8B26CB4C-5D04-4D8A-BB63-6620449F6ABC}"/>
              </a:ext>
            </a:extLst>
          </p:cNvPr>
          <p:cNvSpPr/>
          <p:nvPr/>
        </p:nvSpPr>
        <p:spPr>
          <a:xfrm>
            <a:off x="4930772" y="2445880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8B7F89D0-978D-441D-A473-FF7680F6640D}"/>
              </a:ext>
            </a:extLst>
          </p:cNvPr>
          <p:cNvSpPr/>
          <p:nvPr/>
        </p:nvSpPr>
        <p:spPr>
          <a:xfrm>
            <a:off x="4752460" y="2445880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74325F95-9F7C-42B4-B57C-6E19892B1AD9}"/>
              </a:ext>
            </a:extLst>
          </p:cNvPr>
          <p:cNvSpPr/>
          <p:nvPr/>
        </p:nvSpPr>
        <p:spPr>
          <a:xfrm>
            <a:off x="4579769" y="2449368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0B3AC25F-2398-4BFC-A01F-55918E065C4B}"/>
              </a:ext>
            </a:extLst>
          </p:cNvPr>
          <p:cNvSpPr/>
          <p:nvPr/>
        </p:nvSpPr>
        <p:spPr>
          <a:xfrm>
            <a:off x="4416514" y="2449367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0C2EA175-BD47-4110-A796-3895F0AE74C8}"/>
              </a:ext>
            </a:extLst>
          </p:cNvPr>
          <p:cNvSpPr/>
          <p:nvPr/>
        </p:nvSpPr>
        <p:spPr>
          <a:xfrm>
            <a:off x="4238202" y="2449367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151F5C3B-9112-4D29-8C9C-53F360437141}"/>
              </a:ext>
            </a:extLst>
          </p:cNvPr>
          <p:cNvSpPr/>
          <p:nvPr/>
        </p:nvSpPr>
        <p:spPr>
          <a:xfrm>
            <a:off x="4057304" y="2441090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D316C1C0-233A-40F9-9F3E-85475B8FFE2E}"/>
              </a:ext>
            </a:extLst>
          </p:cNvPr>
          <p:cNvSpPr/>
          <p:nvPr/>
        </p:nvSpPr>
        <p:spPr>
          <a:xfrm>
            <a:off x="3894049" y="2441089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AEB30823-FC62-4EB0-A07D-E1D522B2C4EF}"/>
              </a:ext>
            </a:extLst>
          </p:cNvPr>
          <p:cNvSpPr/>
          <p:nvPr/>
        </p:nvSpPr>
        <p:spPr>
          <a:xfrm>
            <a:off x="3715737" y="2441089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65A32D3C-042B-4B0E-90C1-7237F6920C6F}"/>
              </a:ext>
            </a:extLst>
          </p:cNvPr>
          <p:cNvSpPr/>
          <p:nvPr/>
        </p:nvSpPr>
        <p:spPr>
          <a:xfrm>
            <a:off x="3554225" y="2441090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F30F0237-870D-49BB-B258-AC7646094D57}"/>
              </a:ext>
            </a:extLst>
          </p:cNvPr>
          <p:cNvSpPr/>
          <p:nvPr/>
        </p:nvSpPr>
        <p:spPr>
          <a:xfrm>
            <a:off x="3390970" y="2441089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B4183FEE-85DB-44D3-87A3-94000189540E}"/>
              </a:ext>
            </a:extLst>
          </p:cNvPr>
          <p:cNvSpPr/>
          <p:nvPr/>
        </p:nvSpPr>
        <p:spPr>
          <a:xfrm>
            <a:off x="4996083" y="2796403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7E31F7D2-82AF-478B-96CD-6EAF329F5113}"/>
              </a:ext>
            </a:extLst>
          </p:cNvPr>
          <p:cNvSpPr/>
          <p:nvPr/>
        </p:nvSpPr>
        <p:spPr>
          <a:xfrm>
            <a:off x="4832828" y="2796402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C6CEE015-896D-4983-9EC0-9E1973F9034F}"/>
              </a:ext>
            </a:extLst>
          </p:cNvPr>
          <p:cNvSpPr/>
          <p:nvPr/>
        </p:nvSpPr>
        <p:spPr>
          <a:xfrm>
            <a:off x="4654516" y="2796402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D1706180-BD2D-492F-BB02-A1348C19D558}"/>
              </a:ext>
            </a:extLst>
          </p:cNvPr>
          <p:cNvSpPr/>
          <p:nvPr/>
        </p:nvSpPr>
        <p:spPr>
          <a:xfrm>
            <a:off x="5005085" y="3694071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B622B8D3-19B6-4DF6-A8FE-387F15817053}"/>
              </a:ext>
            </a:extLst>
          </p:cNvPr>
          <p:cNvSpPr/>
          <p:nvPr/>
        </p:nvSpPr>
        <p:spPr>
          <a:xfrm>
            <a:off x="4841830" y="3694070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CCC4FDCF-FE9A-496D-91CE-BD9A93D659D1}"/>
              </a:ext>
            </a:extLst>
          </p:cNvPr>
          <p:cNvSpPr/>
          <p:nvPr/>
        </p:nvSpPr>
        <p:spPr>
          <a:xfrm>
            <a:off x="4663518" y="3694070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A7A19735-3E3A-4DB5-8E67-377101065283}"/>
              </a:ext>
            </a:extLst>
          </p:cNvPr>
          <p:cNvSpPr/>
          <p:nvPr/>
        </p:nvSpPr>
        <p:spPr>
          <a:xfrm>
            <a:off x="4484722" y="3694070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652AD847-4300-4CD7-A206-EF892A4E5DF1}"/>
              </a:ext>
            </a:extLst>
          </p:cNvPr>
          <p:cNvSpPr/>
          <p:nvPr/>
        </p:nvSpPr>
        <p:spPr>
          <a:xfrm>
            <a:off x="4961797" y="3158731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22DA47CF-3E44-4C8B-BA94-2C12857EBA8E}"/>
              </a:ext>
            </a:extLst>
          </p:cNvPr>
          <p:cNvSpPr/>
          <p:nvPr/>
        </p:nvSpPr>
        <p:spPr>
          <a:xfrm>
            <a:off x="4324749" y="3694070"/>
            <a:ext cx="51047" cy="51047"/>
          </a:xfrm>
          <a:prstGeom prst="ellipse">
            <a:avLst/>
          </a:prstGeom>
          <a:solidFill>
            <a:srgbClr val="FF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4C63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1475660" y="3108726"/>
            <a:ext cx="61926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Ключевые преимущества</a:t>
            </a:r>
            <a:endParaRPr sz="4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7" name="Google Shape;24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8295" y="704538"/>
            <a:ext cx="1107410" cy="209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59B71A-344D-47D6-A4A2-026B8CD47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613" y="4621220"/>
            <a:ext cx="1041485" cy="114563"/>
          </a:xfrm>
          <a:prstGeom prst="rect">
            <a:avLst/>
          </a:prstGeom>
        </p:spPr>
      </p:pic>
      <p:pic>
        <p:nvPicPr>
          <p:cNvPr id="8" name="Google Shape;338;p47">
            <a:extLst>
              <a:ext uri="{FF2B5EF4-FFF2-40B4-BE49-F238E27FC236}">
                <a16:creationId xmlns:a16="http://schemas.microsoft.com/office/drawing/2014/main" xmlns="" id="{1896EC12-24A0-4687-883E-B19D4645393D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7433062" y="4457626"/>
            <a:ext cx="1189325" cy="44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470</Words>
  <Application>Microsoft Office PowerPoint</Application>
  <PresentationFormat>Экран (16:9)</PresentationFormat>
  <Paragraphs>101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mbondareva</dc:creator>
  <cp:lastModifiedBy>Озод Юсупов</cp:lastModifiedBy>
  <cp:revision>110</cp:revision>
  <dcterms:modified xsi:type="dcterms:W3CDTF">2022-06-15T11:04:09Z</dcterms:modified>
</cp:coreProperties>
</file>