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337" r:id="rId2"/>
    <p:sldId id="365" r:id="rId3"/>
    <p:sldId id="263" r:id="rId4"/>
    <p:sldId id="335" r:id="rId5"/>
    <p:sldId id="270" r:id="rId6"/>
    <p:sldId id="358" r:id="rId7"/>
    <p:sldId id="266" r:id="rId8"/>
    <p:sldId id="267" r:id="rId9"/>
    <p:sldId id="349" r:id="rId10"/>
    <p:sldId id="311" r:id="rId11"/>
    <p:sldId id="312" r:id="rId12"/>
    <p:sldId id="340" r:id="rId13"/>
    <p:sldId id="314" r:id="rId14"/>
    <p:sldId id="315" r:id="rId15"/>
    <p:sldId id="366" r:id="rId16"/>
    <p:sldId id="316" r:id="rId17"/>
    <p:sldId id="341" r:id="rId18"/>
    <p:sldId id="342" r:id="rId19"/>
    <p:sldId id="352" r:id="rId20"/>
    <p:sldId id="351" r:id="rId21"/>
    <p:sldId id="321" r:id="rId22"/>
    <p:sldId id="322" r:id="rId23"/>
    <p:sldId id="367" r:id="rId24"/>
    <p:sldId id="368" r:id="rId25"/>
    <p:sldId id="369" r:id="rId26"/>
    <p:sldId id="370" r:id="rId27"/>
    <p:sldId id="323" r:id="rId28"/>
    <p:sldId id="359" r:id="rId29"/>
    <p:sldId id="325" r:id="rId30"/>
    <p:sldId id="37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2E9CC44-323F-D448-834E-4F07D03E9397}">
          <p14:sldIdLst>
            <p14:sldId id="337"/>
            <p14:sldId id="365"/>
            <p14:sldId id="263"/>
            <p14:sldId id="335"/>
            <p14:sldId id="270"/>
            <p14:sldId id="358"/>
            <p14:sldId id="266"/>
            <p14:sldId id="267"/>
            <p14:sldId id="349"/>
            <p14:sldId id="311"/>
            <p14:sldId id="312"/>
            <p14:sldId id="340"/>
            <p14:sldId id="314"/>
            <p14:sldId id="315"/>
            <p14:sldId id="366"/>
            <p14:sldId id="316"/>
            <p14:sldId id="341"/>
            <p14:sldId id="342"/>
            <p14:sldId id="352"/>
            <p14:sldId id="351"/>
            <p14:sldId id="321"/>
            <p14:sldId id="322"/>
            <p14:sldId id="367"/>
            <p14:sldId id="368"/>
            <p14:sldId id="369"/>
            <p14:sldId id="370"/>
            <p14:sldId id="323"/>
            <p14:sldId id="359"/>
            <p14:sldId id="325"/>
            <p14:sldId id="371"/>
          </p14:sldIdLst>
        </p14:section>
        <p14:section name="Дополнительные варианты оформления" id="{224227C4-A696-2A45-837C-525847C2F2AA}">
          <p14:sldIdLst/>
        </p14:section>
      </p14:sectionLst>
    </p:ext>
    <p:ext uri="{EFAFB233-063F-42B5-8137-9DF3F51BA10A}">
      <p15:sldGuideLst xmlns:p15="http://schemas.microsoft.com/office/powerpoint/2012/main">
        <p15:guide id="1" pos="574" userDrawn="1">
          <p15:clr>
            <a:srgbClr val="A4A3A4"/>
          </p15:clr>
        </p15:guide>
        <p15:guide id="2" pos="6698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pos="73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7179E8-0748-34BF-9AAB-C75422301CB1}" name="Дымчук Анастасия Анатольевна" initials="ДАА" userId="S::dymchuk_aa@magnit.ru::84743401-0b89-4e6f-883c-ffdd0d116a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9F4"/>
    <a:srgbClr val="70B7B8"/>
    <a:srgbClr val="81BA52"/>
    <a:srgbClr val="8DCC59"/>
    <a:srgbClr val="A3DF79"/>
    <a:srgbClr val="5B9596"/>
    <a:srgbClr val="7EC288"/>
    <a:srgbClr val="618C3D"/>
    <a:srgbClr val="3262D0"/>
    <a:srgbClr val="78B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1338" y="282"/>
      </p:cViewPr>
      <p:guideLst>
        <p:guide pos="574"/>
        <p:guide pos="6698"/>
        <p:guide orient="horz" pos="1117"/>
        <p:guide orient="horz" pos="1003"/>
        <p:guide pos="7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28909-24D1-B044-A01B-137CB0091AEA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FDCD7-4CFD-CA47-821E-A6B55BCA7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6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80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3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87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76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09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2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2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34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FDCD7-4CFD-CA47-821E-A6B55BCA771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0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937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71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8" name="Google Shape;3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810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B5F60E-25C1-7241-A670-6DFFA1A4A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1276F5-8F98-FC49-80E5-D0FBA65485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6524" y="1917000"/>
            <a:ext cx="3878953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9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CA3FC5-C8C5-DF49-9B25-035552811041}"/>
              </a:ext>
            </a:extLst>
          </p:cNvPr>
          <p:cNvSpPr/>
          <p:nvPr userDrawn="1"/>
        </p:nvSpPr>
        <p:spPr>
          <a:xfrm>
            <a:off x="11121514" y="-1"/>
            <a:ext cx="1070485" cy="6858001"/>
          </a:xfrm>
          <a:prstGeom prst="rect">
            <a:avLst/>
          </a:prstGeom>
          <a:gradFill>
            <a:gsLst>
              <a:gs pos="0">
                <a:srgbClr val="8DCC59"/>
              </a:gs>
              <a:gs pos="100000">
                <a:srgbClr val="5CA9F4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F008C-01E8-C847-AFE5-C3850F4A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121514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4" y="6387705"/>
            <a:ext cx="1017396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853E46-5C15-CC48-A3A8-C3C3FCA761F9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C0A6366D-30B7-AB45-874E-6DCD3D23A2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B79658-0CAA-8246-AEDE-8CE98BFA1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  <p:sp>
        <p:nvSpPr>
          <p:cNvPr id="18" name="Текст 10">
            <a:extLst>
              <a:ext uri="{FF2B5EF4-FFF2-40B4-BE49-F238E27FC236}">
                <a16:creationId xmlns:a16="http://schemas.microsoft.com/office/drawing/2014/main" id="{DE38EFBE-56DC-344E-8DB5-D9DEEA227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581912"/>
            <a:ext cx="10173963" cy="46918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AA176018-E810-5640-AE8D-F76B80690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8" y="933820"/>
            <a:ext cx="10167899" cy="39592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5003EE6-755F-DD47-9B81-7D20146D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10173964" cy="426382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361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F008C-01E8-C847-AFE5-C3850F4A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4" y="6387705"/>
            <a:ext cx="1017396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10173964" cy="426382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96CAAB73-A78D-6C4C-A24E-C74F852E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07950"/>
            <a:ext cx="10173964" cy="505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853E46-5C15-CC48-A3A8-C3C3FCA761F9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C0A6366D-30B7-AB45-874E-6DCD3D23A2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B79658-0CAA-8246-AEDE-8CE98BFA1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155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F008C-01E8-C847-AFE5-C3850F4A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4" y="6387705"/>
            <a:ext cx="1017396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10173964" cy="426382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853E46-5C15-CC48-A3A8-C3C3FCA761F9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C0A6366D-30B7-AB45-874E-6DCD3D23A2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B79658-0CAA-8246-AEDE-8CE98BFA1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B0D0024D-A06F-7144-9FFE-2D8204BED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8" y="933820"/>
            <a:ext cx="10167899" cy="39592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826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8F9E12-E5A2-D446-B8A5-81AFE03654CC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EF204-46FF-9048-8367-D5F7B4B12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4" y="6387705"/>
            <a:ext cx="1017396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10173964" cy="426382"/>
          </a:xfrm>
        </p:spPr>
        <p:txBody>
          <a:bodyPr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853E46-5C15-CC48-A3A8-C3C3FCA761F9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C0A6366D-30B7-AB45-874E-6DCD3D23A2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B79658-0CAA-8246-AEDE-8CE98BFA1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B0D0024D-A06F-7144-9FFE-2D8204BED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8" y="933820"/>
            <a:ext cx="10167899" cy="39592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13895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F008C-01E8-C847-AFE5-C3850F4A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6455" y="6387705"/>
            <a:ext cx="1017396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20" y="451684"/>
            <a:ext cx="10173964" cy="426382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853E46-5C15-CC48-A3A8-C3C3FCA761F9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C0A6366D-30B7-AB45-874E-6DCD3D23A2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B79658-0CAA-8246-AEDE-8CE98BFA1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B0D0024D-A06F-7144-9FFE-2D8204BED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519" y="933820"/>
            <a:ext cx="10167899" cy="395929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ABFD9CD-A1CC-984A-98B5-B8388397F398}"/>
              </a:ext>
            </a:extLst>
          </p:cNvPr>
          <p:cNvSpPr/>
          <p:nvPr userDrawn="1"/>
        </p:nvSpPr>
        <p:spPr>
          <a:xfrm>
            <a:off x="-11574" y="0"/>
            <a:ext cx="468000" cy="6858000"/>
          </a:xfrm>
          <a:prstGeom prst="rect">
            <a:avLst/>
          </a:prstGeom>
          <a:gradFill>
            <a:gsLst>
              <a:gs pos="0">
                <a:srgbClr val="8DCC59"/>
              </a:gs>
              <a:gs pos="100000">
                <a:srgbClr val="5CA9F4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671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AF2BF1-7D33-534F-883E-E5EC5F6E0702}"/>
              </a:ext>
            </a:extLst>
          </p:cNvPr>
          <p:cNvSpPr/>
          <p:nvPr userDrawn="1"/>
        </p:nvSpPr>
        <p:spPr>
          <a:xfrm>
            <a:off x="0" y="0"/>
            <a:ext cx="12189600" cy="6858001"/>
          </a:xfrm>
          <a:prstGeom prst="rect">
            <a:avLst/>
          </a:prstGeom>
          <a:gradFill>
            <a:gsLst>
              <a:gs pos="0">
                <a:srgbClr val="8DCC59"/>
              </a:gs>
              <a:gs pos="100000">
                <a:srgbClr val="5CA9F4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BF795C-57B0-E34C-8A8D-C61AA036C538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375C088F-DBD8-D74B-BB5D-40DDC40DCC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7F6FC4E-EA08-9D44-A20C-B4B3F376C2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04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48E7B-822B-2140-BDC4-C9751FB4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D40DD5-0378-F047-B972-6F3302608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DDDE21-0509-4A41-96FC-6DFEAC02E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B9D3E56C-AF2A-3B40-B19D-C14AF1E1C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07950"/>
            <a:ext cx="10651640" cy="505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8034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F27DF3-279C-B44F-9663-C4D11B46BAFB}"/>
              </a:ext>
            </a:extLst>
          </p:cNvPr>
          <p:cNvSpPr/>
          <p:nvPr userDrawn="1"/>
        </p:nvSpPr>
        <p:spPr>
          <a:xfrm>
            <a:off x="0" y="0"/>
            <a:ext cx="12189600" cy="6858001"/>
          </a:xfrm>
          <a:prstGeom prst="rect">
            <a:avLst/>
          </a:prstGeom>
          <a:gradFill>
            <a:gsLst>
              <a:gs pos="0">
                <a:srgbClr val="8DCC59"/>
              </a:gs>
              <a:gs pos="100000">
                <a:srgbClr val="5CA9F4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90723-ED77-A44E-B7EA-B52A463C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D1DBBB-545F-D949-9730-117DC0063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F96AF-528E-9541-97C5-65855F20E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0A96905-89D6-394A-87CD-08F697E0EB4A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CB988C92-B5C6-F34C-8AFF-DE8C0C9631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5FA081C-EC35-5B46-BA29-A739B95A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18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пятно&#10;&#10;Автоматически созданное описание">
            <a:extLst>
              <a:ext uri="{FF2B5EF4-FFF2-40B4-BE49-F238E27FC236}">
                <a16:creationId xmlns:a16="http://schemas.microsoft.com/office/drawing/2014/main" id="{CC8824F1-E5ED-2B43-AD46-5D37AEEFE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36F33E-2492-A247-8758-5EDA75D33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8316" y="2181860"/>
            <a:ext cx="2655369" cy="24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ятно&#10;&#10;Автоматически созданное описание">
            <a:extLst>
              <a:ext uri="{FF2B5EF4-FFF2-40B4-BE49-F238E27FC236}">
                <a16:creationId xmlns:a16="http://schemas.microsoft.com/office/drawing/2014/main" id="{29DE5317-4F1B-A94F-9F2A-36A1C67DB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DFBECE-FE0D-9F4D-91C3-D7188982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DDE96-3D62-8E4B-BC09-894757E70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E221AA-2696-ED4D-8AE3-B4BAF7409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254A94-76AD-B141-A4DB-4C21CB0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D69B8F-D7F0-4944-AEBB-9ED0B24DAE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6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8698E-F926-194C-A002-C4EB61244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30F1D-84E9-8D47-B512-80DD7C4AB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7860134" cy="4263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62D493-D790-3A44-A78A-56BBE4F74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2914" y="6387705"/>
            <a:ext cx="786013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602775-740F-8B4E-8D44-65FF84DCF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B2FB58A-9CDF-3F4A-B90D-2D1A61AF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4" y="1207950"/>
            <a:ext cx="7860134" cy="506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CB5C89-B097-3448-B918-CD50C413C1F7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975E4869-E3AF-E046-9BBF-65CAFF9AC3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63DB09-8E66-8844-9889-1B62907CB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3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8572D6-1B2E-DB41-BC77-34C9218D8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5631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8698E-F926-194C-A002-C4EB6124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835"/>
          <a:stretch/>
        </p:blipFill>
        <p:spPr>
          <a:xfrm>
            <a:off x="8784000" y="0"/>
            <a:ext cx="3408000" cy="685800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30F1D-84E9-8D47-B512-80DD7C4AB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7860134" cy="4263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62D493-D790-3A44-A78A-56BBE4F74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2914" y="6387705"/>
            <a:ext cx="786013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602775-740F-8B4E-8D44-65FF84DCF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B2FB58A-9CDF-3F4A-B90D-2D1A61AF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4" y="1207950"/>
            <a:ext cx="7860134" cy="506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EC81198-3385-D744-ACC5-188003D11BA7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0C7970D0-B660-BF46-AAB5-69B1D733AC2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58A9F70-6F4F-3846-85A6-B9E3DD3D9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2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8572D6-1B2E-DB41-BC77-34C9218D8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8698E-F926-194C-A002-C4EB6124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835"/>
          <a:stretch/>
        </p:blipFill>
        <p:spPr>
          <a:xfrm>
            <a:off x="0" y="0"/>
            <a:ext cx="3408000" cy="685800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30F1D-84E9-8D47-B512-80DD7C4AB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79" y="451684"/>
            <a:ext cx="7345133" cy="4263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62D493-D790-3A44-A78A-56BBE4F74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70314" y="6387705"/>
            <a:ext cx="7358980" cy="2159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602775-740F-8B4E-8D44-65FF84DCF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B2FB58A-9CDF-3F4A-B90D-2D1A61AF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0314" y="1207950"/>
            <a:ext cx="7345133" cy="506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EC81198-3385-D744-ACC5-188003D11BA7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0C7970D0-B660-BF46-AAB5-69B1D733AC2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58A9F70-6F4F-3846-85A6-B9E3DD3D9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94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D3E1C7-12C5-624E-8A43-5288333D5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F5BC3D77-0550-9A4E-B36E-A7FB4DA27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207950"/>
            <a:ext cx="11269661" cy="506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73620DC-E08C-BF40-9652-978DA24A3EA8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0E495FBB-CE5F-B74B-A9BF-788F11E675F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66815D5-D15E-C147-B587-B7522C02DD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98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D3E1C7-12C5-624E-8A43-5288333D5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A0881-A3BA-F24B-95CC-38B575600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31356"/>
          <a:stretch/>
        </p:blipFill>
        <p:spPr>
          <a:xfrm rot="16200000">
            <a:off x="7239913" y="1905912"/>
            <a:ext cx="5870398" cy="4033776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F5BC3D77-0550-9A4E-B36E-A7FB4DA27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207950"/>
            <a:ext cx="11269661" cy="506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723BCAB-FC14-144C-98AE-CF83FC17C9D3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A6ABBE90-3305-9C4B-BDE3-E5E2CC0DB6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6903661-90F9-C347-8266-D0572F768A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1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CA3FC5-C8C5-DF49-9B25-035552811041}"/>
              </a:ext>
            </a:extLst>
          </p:cNvPr>
          <p:cNvSpPr/>
          <p:nvPr userDrawn="1"/>
        </p:nvSpPr>
        <p:spPr>
          <a:xfrm>
            <a:off x="11121514" y="-1"/>
            <a:ext cx="1070485" cy="6858001"/>
          </a:xfrm>
          <a:prstGeom prst="rect">
            <a:avLst/>
          </a:prstGeom>
          <a:gradFill>
            <a:gsLst>
              <a:gs pos="0">
                <a:srgbClr val="8DCC59"/>
              </a:gs>
              <a:gs pos="100000">
                <a:srgbClr val="5CA9F4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2F008C-01E8-C847-AFE5-C3850F4A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121514" cy="68580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A6581-C053-D244-BCFD-35EFABF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4" y="6387705"/>
            <a:ext cx="10173964" cy="2160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AD168-E4CE-C340-93B8-504DA8B6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10173964" cy="426382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98746-42FE-224C-BC68-122BAB52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853E46-5C15-CC48-A3A8-C3C3FCA761F9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C0A6366D-30B7-AB45-874E-6DCD3D23A2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4B79658-0CAA-8246-AEDE-8CE98BFA1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  <p:sp>
        <p:nvSpPr>
          <p:cNvPr id="18" name="Текст 10">
            <a:extLst>
              <a:ext uri="{FF2B5EF4-FFF2-40B4-BE49-F238E27FC236}">
                <a16:creationId xmlns:a16="http://schemas.microsoft.com/office/drawing/2014/main" id="{DE38EFBE-56DC-344E-8DB5-D9DEEA227B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207950"/>
            <a:ext cx="10173963" cy="506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392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F3DD4-F3B0-B241-93FF-2B819132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79" y="451684"/>
            <a:ext cx="10651640" cy="426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BC1A71-2B0A-8D4D-8CB7-4D9459442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207950"/>
            <a:ext cx="11269663" cy="5057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6F53ED-06E3-9048-B848-133D8ABA0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387705"/>
            <a:ext cx="10820557" cy="21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0AE2A-3DE5-9646-9D8B-524E4B87D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0634" y="6387705"/>
            <a:ext cx="540026" cy="21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D69B8F-D7F0-4944-AEBB-9ED0B24DAE6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8D3BAB-7F3E-9A41-8E02-7B628E23632B}"/>
              </a:ext>
            </a:extLst>
          </p:cNvPr>
          <p:cNvGrpSpPr/>
          <p:nvPr userDrawn="1"/>
        </p:nvGrpSpPr>
        <p:grpSpPr>
          <a:xfrm>
            <a:off x="11368756" y="245265"/>
            <a:ext cx="576000" cy="576000"/>
            <a:chOff x="5550693" y="3155674"/>
            <a:chExt cx="576000" cy="576000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A45808C1-3B68-7E42-A682-80D58B9944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550693" y="3155674"/>
              <a:ext cx="576000" cy="5760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FBA1040-631B-B24B-B445-A0C7AC6B2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5677071" y="3317674"/>
              <a:ext cx="323245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36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49" r:id="rId3"/>
    <p:sldLayoutId id="2147483667" r:id="rId4"/>
    <p:sldLayoutId id="2147483674" r:id="rId5"/>
    <p:sldLayoutId id="2147483679" r:id="rId6"/>
    <p:sldLayoutId id="2147483664" r:id="rId7"/>
    <p:sldLayoutId id="2147483677" r:id="rId8"/>
    <p:sldLayoutId id="2147483662" r:id="rId9"/>
    <p:sldLayoutId id="2147483675" r:id="rId10"/>
    <p:sldLayoutId id="2147483668" r:id="rId11"/>
    <p:sldLayoutId id="2147483670" r:id="rId12"/>
    <p:sldLayoutId id="2147483678" r:id="rId13"/>
    <p:sldLayoutId id="2147483673" r:id="rId14"/>
    <p:sldLayoutId id="2147483666" r:id="rId15"/>
    <p:sldLayoutId id="2147483669" r:id="rId16"/>
    <p:sldLayoutId id="2147483651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40" baseline="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orient="horz" pos="4156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279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278" userDrawn="1">
          <p15:clr>
            <a:srgbClr val="F26B43"/>
          </p15:clr>
        </p15:guide>
        <p15:guide id="9" orient="horz" pos="754" userDrawn="1">
          <p15:clr>
            <a:srgbClr val="FBAE40"/>
          </p15:clr>
        </p15:guide>
        <p15:guide id="10" orient="horz" pos="3952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4.svg"/><Relationship Id="rId7" Type="http://schemas.openxmlformats.org/officeDocument/2006/relationships/image" Target="../media/image1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56.svg"/><Relationship Id="rId4" Type="http://schemas.openxmlformats.org/officeDocument/2006/relationships/image" Target="../media/image45.png"/><Relationship Id="rId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58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.wdp"/><Relationship Id="rId1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microsoft.com/office/2007/relationships/hdphoto" Target="../media/hdphoto2.wdp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53.jpeg"/><Relationship Id="rId19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18" Type="http://schemas.openxmlformats.org/officeDocument/2006/relationships/image" Target="../media/image21.png"/><Relationship Id="rId3" Type="http://schemas.openxmlformats.org/officeDocument/2006/relationships/image" Target="../media/image15.svg"/><Relationship Id="rId21" Type="http://schemas.openxmlformats.org/officeDocument/2006/relationships/image" Target="../media/image24.pn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29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51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en-US" dirty="0">
                <a:solidFill>
                  <a:srgbClr val="78B95E"/>
                </a:solidFill>
              </a:rPr>
              <a:t>Service </a:t>
            </a:r>
            <a:r>
              <a:rPr lang="en-US" sz="2600" dirty="0">
                <a:solidFill>
                  <a:srgbClr val="78B95E"/>
                </a:solidFill>
              </a:rPr>
              <a:t>Desk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BE3CBC0C-2F1F-844D-B31B-B3C0086470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Карта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16329-5733-2D42-98B7-E3204B9343FF}"/>
              </a:ext>
            </a:extLst>
          </p:cNvPr>
          <p:cNvSpPr txBox="1"/>
          <p:nvPr/>
        </p:nvSpPr>
        <p:spPr>
          <a:xfrm>
            <a:off x="839066" y="1681072"/>
            <a:ext cx="386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Отображение сотрудников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и объектов на карте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9290C-6653-3440-B72A-71552BE8C3A1}"/>
              </a:ext>
            </a:extLst>
          </p:cNvPr>
          <p:cNvSpPr txBox="1"/>
          <p:nvPr/>
        </p:nvSpPr>
        <p:spPr>
          <a:xfrm>
            <a:off x="839066" y="2589158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Возможность построения оптимальных маршрутов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73054C-32C0-BD4E-965A-317FCA8D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0" y="1251649"/>
            <a:ext cx="7863864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8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en-US" dirty="0">
                <a:solidFill>
                  <a:srgbClr val="78B95E"/>
                </a:solidFill>
              </a:rPr>
              <a:t>Service </a:t>
            </a:r>
            <a:r>
              <a:rPr lang="en-US" sz="2600" dirty="0">
                <a:solidFill>
                  <a:srgbClr val="78B95E"/>
                </a:solidFill>
              </a:rPr>
              <a:t>Desk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BE3CBC0C-2F1F-844D-B31B-B3C0086470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Дашборд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1072"/>
            <a:ext cx="386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Статистические данные, в режиме реального времени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621830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Быстрые фильтры по основным показателям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4129B-9460-9743-A982-CD5506FC0DF3}"/>
              </a:ext>
            </a:extLst>
          </p:cNvPr>
          <p:cNvSpPr txBox="1"/>
          <p:nvPr/>
        </p:nvSpPr>
        <p:spPr>
          <a:xfrm>
            <a:off x="839065" y="4257126"/>
            <a:ext cx="3721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Список заявителей с максимальной инцидентностью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3562588"/>
            <a:ext cx="3833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Ключевые показатели сотрудников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A16070-65FD-DF45-BD7B-5B57F316B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1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7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842520" y="451684"/>
            <a:ext cx="10173964" cy="42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Black"/>
              <a:buNone/>
            </a:pPr>
            <a:r>
              <a:rPr lang="ru-RU" sz="2600"/>
              <a:t>Микросервис </a:t>
            </a:r>
            <a:r>
              <a:rPr lang="ru-RU" sz="2600">
                <a:solidFill>
                  <a:srgbClr val="78B95E"/>
                </a:solidFill>
              </a:rPr>
              <a:t>Утилизация сотрудников</a:t>
            </a:r>
            <a:endParaRPr/>
          </a:p>
        </p:txBody>
      </p:sp>
      <p:sp>
        <p:nvSpPr>
          <p:cNvPr id="289" name="Google Shape;289;p28"/>
          <p:cNvSpPr txBox="1">
            <a:spLocks noGrp="1"/>
          </p:cNvSpPr>
          <p:nvPr>
            <p:ph type="sldNum" idx="12"/>
          </p:nvPr>
        </p:nvSpPr>
        <p:spPr>
          <a:xfrm>
            <a:off x="11390634" y="6387705"/>
            <a:ext cx="540026" cy="2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290" name="Google Shape;290;p28"/>
          <p:cNvSpPr txBox="1"/>
          <p:nvPr/>
        </p:nvSpPr>
        <p:spPr>
          <a:xfrm>
            <a:off x="839065" y="1681072"/>
            <a:ext cx="38694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  <a:defRPr sz="1600">
                <a:solidFill>
                  <a:schemeClr val="dk1"/>
                </a:solidFill>
              </a:defRPr>
            </a:lvl1pPr>
          </a:lstStyle>
          <a:p>
            <a:r>
              <a:rPr lang="ru-RU" dirty="0">
                <a:sym typeface="Arial"/>
              </a:rPr>
              <a:t>Подробный хронометраж выполнения задач</a:t>
            </a:r>
            <a:endParaRPr dirty="0"/>
          </a:p>
        </p:txBody>
      </p:sp>
      <p:sp>
        <p:nvSpPr>
          <p:cNvPr id="291" name="Google Shape;291;p28"/>
          <p:cNvSpPr txBox="1"/>
          <p:nvPr/>
        </p:nvSpPr>
        <p:spPr>
          <a:xfrm>
            <a:off x="839065" y="2526306"/>
            <a:ext cx="38337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  <a:defRPr sz="1600">
                <a:solidFill>
                  <a:schemeClr val="dk1"/>
                </a:solidFill>
              </a:defRPr>
            </a:lvl1pPr>
          </a:lstStyle>
          <a:p>
            <a:r>
              <a:rPr lang="ru-RU" dirty="0"/>
              <a:t>Плановый расчет времени в пути между объектами и фактические данные</a:t>
            </a:r>
            <a:endParaRPr dirty="0"/>
          </a:p>
        </p:txBody>
      </p:sp>
      <p:sp>
        <p:nvSpPr>
          <p:cNvPr id="292" name="Google Shape;292;p28"/>
          <p:cNvSpPr txBox="1"/>
          <p:nvPr/>
        </p:nvSpPr>
        <p:spPr>
          <a:xfrm>
            <a:off x="839065" y="4709135"/>
            <a:ext cx="373293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</a:pPr>
            <a:r>
              <a:rPr lang="ru-RU" sz="1600" dirty="0">
                <a:solidFill>
                  <a:schemeClr val="dk1"/>
                </a:solidFill>
              </a:rPr>
              <a:t>Табель смен, планирование отпусков, дополнительных выходов и технические перерывы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93" name="Google Shape;293;p28"/>
          <p:cNvSpPr txBox="1"/>
          <p:nvPr/>
        </p:nvSpPr>
        <p:spPr>
          <a:xfrm>
            <a:off x="839065" y="3617721"/>
            <a:ext cx="38337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  <a:defRPr sz="1600">
                <a:solidFill>
                  <a:schemeClr val="dk1"/>
                </a:solidFill>
              </a:defRPr>
            </a:lvl1pPr>
          </a:lstStyle>
          <a:p>
            <a:r>
              <a:rPr lang="ru-RU" dirty="0"/>
              <a:t>Открытие и закрытие смен </a:t>
            </a:r>
            <a:br>
              <a:rPr lang="ru-RU" dirty="0"/>
            </a:br>
            <a:r>
              <a:rPr lang="ru-RU" dirty="0"/>
              <a:t>с соблюдением обязательных правил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82B08B-2485-C04F-8A04-C8C944BB2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1" cy="45354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821" y="2473447"/>
            <a:ext cx="561179" cy="42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0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ru-RU" dirty="0" err="1">
                <a:solidFill>
                  <a:srgbClr val="78B95E"/>
                </a:solidFill>
              </a:rPr>
              <a:t>Геолокация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1072"/>
            <a:ext cx="383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Анализ перемещений </a:t>
            </a:r>
            <a:br>
              <a:rPr lang="ru-RU" sz="1600" dirty="0"/>
            </a:br>
            <a:r>
              <a:rPr lang="ru-RU" sz="1600" dirty="0"/>
              <a:t>по территории. Места выполнения задач, парковки, заправки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765588"/>
            <a:ext cx="383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Полная информация о закрытой смене. Визиты, документы, пробег, затраченное время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4129B-9460-9743-A982-CD5506FC0DF3}"/>
              </a:ext>
            </a:extLst>
          </p:cNvPr>
          <p:cNvSpPr txBox="1"/>
          <p:nvPr/>
        </p:nvSpPr>
        <p:spPr>
          <a:xfrm>
            <a:off x="839065" y="4688399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Подключение датчиков </a:t>
            </a:r>
            <a:r>
              <a:rPr lang="ru-RU" sz="1600" dirty="0" err="1"/>
              <a:t>геолокации</a:t>
            </a:r>
            <a:r>
              <a:rPr lang="ru-RU" sz="1600" dirty="0"/>
              <a:t> к системе.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3850104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Оповещение о нарушении скоростного режима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0BE89-54EA-E44B-9651-A919881A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1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8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ru-RU" dirty="0">
                <a:solidFill>
                  <a:srgbClr val="78B95E"/>
                </a:solidFill>
              </a:rPr>
              <a:t>База Знаний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1072"/>
            <a:ext cx="386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Создание и хранение инструкций, документации, бизнес-процессов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662222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Отслеживание просмотров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и анализ популярности статей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3643372"/>
            <a:ext cx="383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Возможность расширения до системы обучения персонала (</a:t>
            </a:r>
            <a:r>
              <a:rPr lang="en-US" sz="1600" dirty="0"/>
              <a:t>LMS</a:t>
            </a:r>
            <a:r>
              <a:rPr lang="ru-RU" sz="1600" dirty="0"/>
              <a:t>)</a:t>
            </a:r>
            <a:endParaRPr lang="en-US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4EE454-C3E1-4749-9C6E-912C72512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0" y="1251649"/>
            <a:ext cx="7863864" cy="45354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4EE454-C3E1-4749-9C6E-912C7251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2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75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en-US" dirty="0">
                <a:solidFill>
                  <a:srgbClr val="78B95E"/>
                </a:solidFill>
              </a:rPr>
              <a:t>CMDB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1072"/>
            <a:ext cx="3869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Настраиваемые справочники номенклатуры, мест хранения, конфигурационных единиц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816146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Ведение складского учета. Перемещения, списания, отчеты.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3709153"/>
            <a:ext cx="3833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Учет оборудования (конфигурационные единицы), с возможностью фиксации срока действия, привязкой к другим конфигурационным единицам, клиентам и объектам</a:t>
            </a:r>
            <a:endParaRPr lang="en-US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4EE454-C3E1-4749-9C6E-912C72512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0" y="1251649"/>
            <a:ext cx="7863864" cy="45354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4EE454-C3E1-4749-9C6E-912C7251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2" cy="45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ru-RU" dirty="0">
                <a:solidFill>
                  <a:srgbClr val="78B95E"/>
                </a:solidFill>
              </a:rPr>
              <a:t>Чек-листы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1072"/>
            <a:ext cx="3869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Создание чек-листов с различными типами ответов</a:t>
            </a:r>
            <a:r>
              <a:rPr lang="en-US" sz="1600" dirty="0"/>
              <a:t> </a:t>
            </a:r>
            <a:r>
              <a:rPr lang="ru-RU" sz="1600" dirty="0"/>
              <a:t>(текст, число, выбор многих из многих, фото, прочее)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816709"/>
            <a:ext cx="3833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Формирование проверок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4129B-9460-9743-A982-CD5506FC0DF3}"/>
              </a:ext>
            </a:extLst>
          </p:cNvPr>
          <p:cNvSpPr txBox="1"/>
          <p:nvPr/>
        </p:nvSpPr>
        <p:spPr>
          <a:xfrm>
            <a:off x="842520" y="5191312"/>
            <a:ext cx="3721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Работа с отклонениями.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3459903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Формирование отчетов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и заполнение шаблонных форм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80BB81-4198-8F4A-9872-43EDD3421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1" cy="4535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D4129B-9460-9743-A982-CD5506FC0DF3}"/>
              </a:ext>
            </a:extLst>
          </p:cNvPr>
          <p:cNvSpPr txBox="1"/>
          <p:nvPr/>
        </p:nvSpPr>
        <p:spPr>
          <a:xfrm>
            <a:off x="839065" y="4349318"/>
            <a:ext cx="3721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Создание задач исполнителям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в ходе прохождения чек-листа.</a:t>
            </a:r>
          </a:p>
        </p:txBody>
      </p:sp>
    </p:spTree>
    <p:extLst>
      <p:ext uri="{BB962C8B-B14F-4D97-AF65-F5344CB8AC3E}">
        <p14:creationId xmlns:p14="http://schemas.microsoft.com/office/powerpoint/2010/main" val="125688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2"/>
          <p:cNvSpPr txBox="1">
            <a:spLocks noGrp="1"/>
          </p:cNvSpPr>
          <p:nvPr>
            <p:ph type="title"/>
          </p:nvPr>
        </p:nvSpPr>
        <p:spPr>
          <a:xfrm>
            <a:off x="842520" y="451684"/>
            <a:ext cx="10173964" cy="42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Black"/>
              <a:buNone/>
            </a:pPr>
            <a:r>
              <a:rPr lang="ru-RU" sz="2600"/>
              <a:t>Микросервис </a:t>
            </a:r>
            <a:r>
              <a:rPr lang="ru-RU">
                <a:solidFill>
                  <a:srgbClr val="78B95E"/>
                </a:solidFill>
              </a:rPr>
              <a:t>Чаты</a:t>
            </a:r>
            <a:endParaRPr sz="2600">
              <a:solidFill>
                <a:srgbClr val="78B95E"/>
              </a:solidFill>
            </a:endParaRPr>
          </a:p>
        </p:txBody>
      </p:sp>
      <p:sp>
        <p:nvSpPr>
          <p:cNvPr id="336" name="Google Shape;336;p32"/>
          <p:cNvSpPr txBox="1">
            <a:spLocks noGrp="1"/>
          </p:cNvSpPr>
          <p:nvPr>
            <p:ph type="sldNum" idx="12"/>
          </p:nvPr>
        </p:nvSpPr>
        <p:spPr>
          <a:xfrm>
            <a:off x="11390634" y="6387705"/>
            <a:ext cx="540026" cy="2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337" name="Google Shape;337;p32"/>
          <p:cNvSpPr txBox="1"/>
          <p:nvPr/>
        </p:nvSpPr>
        <p:spPr>
          <a:xfrm>
            <a:off x="839065" y="1683129"/>
            <a:ext cx="35476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Общение с заявителями </a:t>
            </a:r>
            <a:b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режиме чата</a:t>
            </a:r>
            <a:endParaRPr dirty="0"/>
          </a:p>
        </p:txBody>
      </p:sp>
      <p:sp>
        <p:nvSpPr>
          <p:cNvPr id="338" name="Google Shape;338;p32"/>
          <p:cNvSpPr txBox="1"/>
          <p:nvPr/>
        </p:nvSpPr>
        <p:spPr>
          <a:xfrm>
            <a:off x="839065" y="2531763"/>
            <a:ext cx="3833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Подключение смежных подразделений в режиме онлайн</a:t>
            </a:r>
            <a:endParaRPr dirty="0"/>
          </a:p>
        </p:txBody>
      </p:sp>
      <p:sp>
        <p:nvSpPr>
          <p:cNvPr id="339" name="Google Shape;339;p32"/>
          <p:cNvSpPr txBox="1"/>
          <p:nvPr/>
        </p:nvSpPr>
        <p:spPr>
          <a:xfrm>
            <a:off x="839065" y="4229031"/>
            <a:ext cx="37213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Интеграция с мессенджерами</a:t>
            </a:r>
            <a:endParaRPr dirty="0"/>
          </a:p>
        </p:txBody>
      </p:sp>
      <p:sp>
        <p:nvSpPr>
          <p:cNvPr id="340" name="Google Shape;340;p32"/>
          <p:cNvSpPr txBox="1"/>
          <p:nvPr/>
        </p:nvSpPr>
        <p:spPr>
          <a:xfrm>
            <a:off x="839065" y="3380397"/>
            <a:ext cx="3833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Создание </a:t>
            </a:r>
            <a:r>
              <a:rPr lang="ru-RU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тикетов</a:t>
            </a: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для офлайн решений на основании сообщений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E3F3D5-837B-1444-85E2-324095A69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1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"/>
          <p:cNvSpPr txBox="1">
            <a:spLocks noGrp="1"/>
          </p:cNvSpPr>
          <p:nvPr>
            <p:ph type="title"/>
          </p:nvPr>
        </p:nvSpPr>
        <p:spPr>
          <a:xfrm>
            <a:off x="842520" y="451684"/>
            <a:ext cx="10173964" cy="42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Black"/>
              <a:buNone/>
            </a:pPr>
            <a:r>
              <a:rPr lang="ru-RU" sz="2600"/>
              <a:t>Микросервис </a:t>
            </a:r>
            <a:r>
              <a:rPr lang="ru-RU">
                <a:solidFill>
                  <a:srgbClr val="78B95E"/>
                </a:solidFill>
              </a:rPr>
              <a:t>Клиентский портал</a:t>
            </a:r>
            <a:endParaRPr sz="2600">
              <a:solidFill>
                <a:srgbClr val="78B95E"/>
              </a:solidFill>
            </a:endParaRPr>
          </a:p>
        </p:txBody>
      </p:sp>
      <p:sp>
        <p:nvSpPr>
          <p:cNvPr id="348" name="Google Shape;348;p33"/>
          <p:cNvSpPr txBox="1">
            <a:spLocks noGrp="1"/>
          </p:cNvSpPr>
          <p:nvPr>
            <p:ph type="sldNum" idx="12"/>
          </p:nvPr>
        </p:nvSpPr>
        <p:spPr>
          <a:xfrm>
            <a:off x="11390634" y="6387705"/>
            <a:ext cx="540026" cy="2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349" name="Google Shape;349;p33"/>
          <p:cNvSpPr txBox="1"/>
          <p:nvPr/>
        </p:nvSpPr>
        <p:spPr>
          <a:xfrm>
            <a:off x="842590" y="1506254"/>
            <a:ext cx="3833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  <a:defRPr sz="1600">
                <a:solidFill>
                  <a:schemeClr val="dk1"/>
                </a:solidFill>
              </a:defRPr>
            </a:lvl1pPr>
          </a:lstStyle>
          <a:p>
            <a:r>
              <a:rPr lang="ru-RU" dirty="0">
                <a:sym typeface="Arial"/>
              </a:rPr>
              <a:t>Создание обращений </a:t>
            </a:r>
            <a:br>
              <a:rPr lang="ru-RU" dirty="0">
                <a:sym typeface="Arial"/>
              </a:rPr>
            </a:br>
            <a:r>
              <a:rPr lang="ru-RU" dirty="0">
                <a:sym typeface="Arial"/>
              </a:rPr>
              <a:t>и отслеживание процесса </a:t>
            </a:r>
            <a:br>
              <a:rPr lang="ru-RU" dirty="0">
                <a:sym typeface="Arial"/>
              </a:rPr>
            </a:br>
            <a:r>
              <a:rPr lang="ru-RU" dirty="0">
                <a:sym typeface="Arial"/>
              </a:rPr>
              <a:t>их решения</a:t>
            </a:r>
            <a:endParaRPr dirty="0"/>
          </a:p>
        </p:txBody>
      </p:sp>
      <p:sp>
        <p:nvSpPr>
          <p:cNvPr id="351" name="Google Shape;351;p33"/>
          <p:cNvSpPr txBox="1"/>
          <p:nvPr/>
        </p:nvSpPr>
        <p:spPr>
          <a:xfrm>
            <a:off x="842590" y="3394987"/>
            <a:ext cx="37215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dirty="0">
                <a:sym typeface="Arial"/>
              </a:rPr>
              <a:t>Чат с исполнителем</a:t>
            </a:r>
            <a:endParaRPr dirty="0"/>
          </a:p>
        </p:txBody>
      </p:sp>
      <p:sp>
        <p:nvSpPr>
          <p:cNvPr id="352" name="Google Shape;352;p33"/>
          <p:cNvSpPr txBox="1"/>
          <p:nvPr/>
        </p:nvSpPr>
        <p:spPr>
          <a:xfrm>
            <a:off x="842590" y="2635403"/>
            <a:ext cx="3906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  <a:defRPr sz="1600">
                <a:solidFill>
                  <a:schemeClr val="dk1"/>
                </a:solidFill>
              </a:defRPr>
            </a:lvl1pPr>
          </a:lstStyle>
          <a:p>
            <a:r>
              <a:rPr lang="ru-RU" dirty="0">
                <a:sym typeface="Arial"/>
              </a:rPr>
              <a:t>Формирование отчетов. Отслеживание SLA</a:t>
            </a:r>
            <a:endParaRPr dirty="0"/>
          </a:p>
        </p:txBody>
      </p:sp>
      <p:sp>
        <p:nvSpPr>
          <p:cNvPr id="353" name="Google Shape;353;p33"/>
          <p:cNvSpPr txBox="1"/>
          <p:nvPr/>
        </p:nvSpPr>
        <p:spPr>
          <a:xfrm>
            <a:off x="842515" y="3908416"/>
            <a:ext cx="37215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dirty="0" err="1"/>
              <a:t>Web</a:t>
            </a:r>
            <a:r>
              <a:rPr lang="ru-RU" dirty="0"/>
              <a:t> и мобильное приложение</a:t>
            </a:r>
            <a:endParaRPr dirty="0"/>
          </a:p>
        </p:txBody>
      </p:sp>
      <p:sp>
        <p:nvSpPr>
          <p:cNvPr id="355" name="Google Shape;355;p33"/>
          <p:cNvSpPr txBox="1"/>
          <p:nvPr/>
        </p:nvSpPr>
        <p:spPr>
          <a:xfrm>
            <a:off x="842590" y="4421779"/>
            <a:ext cx="3721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Char char="•"/>
            </a:pPr>
            <a:r>
              <a:rPr lang="ru-RU" sz="1600" dirty="0">
                <a:solidFill>
                  <a:schemeClr val="dk1"/>
                </a:solidFill>
              </a:rPr>
              <a:t>Три уровня категоризации обращений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F906E7-156D-0749-864A-2E5001CC0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0" y="1251649"/>
            <a:ext cx="7863864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5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4"/>
          <p:cNvSpPr txBox="1">
            <a:spLocks noGrp="1"/>
          </p:cNvSpPr>
          <p:nvPr>
            <p:ph type="title"/>
          </p:nvPr>
        </p:nvSpPr>
        <p:spPr>
          <a:xfrm>
            <a:off x="842520" y="451684"/>
            <a:ext cx="10173964" cy="42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Black"/>
              <a:buNone/>
            </a:pPr>
            <a:r>
              <a:rPr lang="ru-RU" sz="2600"/>
              <a:t>Микросервис </a:t>
            </a:r>
            <a:r>
              <a:rPr lang="ru-RU">
                <a:solidFill>
                  <a:srgbClr val="78B95E"/>
                </a:solidFill>
              </a:rPr>
              <a:t>Мобильное приложение</a:t>
            </a:r>
            <a:endParaRPr sz="2600">
              <a:solidFill>
                <a:srgbClr val="78B95E"/>
              </a:solidFill>
            </a:endParaRPr>
          </a:p>
        </p:txBody>
      </p:sp>
      <p:sp>
        <p:nvSpPr>
          <p:cNvPr id="361" name="Google Shape;361;p34"/>
          <p:cNvSpPr txBox="1">
            <a:spLocks noGrp="1"/>
          </p:cNvSpPr>
          <p:nvPr>
            <p:ph type="sldNum" idx="12"/>
          </p:nvPr>
        </p:nvSpPr>
        <p:spPr>
          <a:xfrm>
            <a:off x="11390634" y="6387705"/>
            <a:ext cx="540026" cy="2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362" name="Google Shape;362;p34"/>
          <p:cNvSpPr txBox="1"/>
          <p:nvPr/>
        </p:nvSpPr>
        <p:spPr>
          <a:xfrm>
            <a:off x="839074" y="1683125"/>
            <a:ext cx="37590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</a:rPr>
              <a:t>Работа с задачами и чек-листами, в том числе </a:t>
            </a:r>
            <a:r>
              <a:rPr lang="ru-RU" sz="1600" dirty="0" err="1">
                <a:solidFill>
                  <a:schemeClr val="dk1"/>
                </a:solidFill>
              </a:rPr>
              <a:t>offline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839065" y="2488869"/>
            <a:ext cx="38337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dirty="0"/>
              <a:t>Ведение табеля смен</a:t>
            </a:r>
            <a:endParaRPr dirty="0"/>
          </a:p>
        </p:txBody>
      </p:sp>
      <p:sp>
        <p:nvSpPr>
          <p:cNvPr id="364" name="Google Shape;364;p34"/>
          <p:cNvSpPr txBox="1"/>
          <p:nvPr/>
        </p:nvSpPr>
        <p:spPr>
          <a:xfrm>
            <a:off x="768727" y="4333227"/>
            <a:ext cx="36197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</a:rPr>
              <a:t>Построение оптимальных маршрутов и планирование работ на день</a:t>
            </a:r>
            <a:endParaRPr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CE014E-E075-8946-8A19-8FE8A162E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9" y="1493709"/>
            <a:ext cx="7145839" cy="3670474"/>
          </a:xfrm>
          <a:prstGeom prst="rect">
            <a:avLst/>
          </a:prstGeom>
        </p:spPr>
      </p:pic>
      <p:sp>
        <p:nvSpPr>
          <p:cNvPr id="8" name="Google Shape;364;p34"/>
          <p:cNvSpPr txBox="1"/>
          <p:nvPr/>
        </p:nvSpPr>
        <p:spPr>
          <a:xfrm>
            <a:off x="839065" y="3164827"/>
            <a:ext cx="36197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</a:rPr>
              <a:t>Формирование </a:t>
            </a:r>
            <a:br>
              <a:rPr lang="ru-RU" sz="1600" dirty="0">
                <a:solidFill>
                  <a:schemeClr val="dk1"/>
                </a:solidFill>
              </a:rPr>
            </a:br>
            <a:r>
              <a:rPr lang="ru-RU" sz="1600" dirty="0">
                <a:solidFill>
                  <a:schemeClr val="dk1"/>
                </a:solidFill>
              </a:rPr>
              <a:t>и печать отчетной документации из мобильного приложения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258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83" y="2619000"/>
            <a:ext cx="2078011" cy="183701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D806D6-2796-0B42-83CA-33213898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t>2</a:t>
            </a:fld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D99EA6A-AC9A-6D4C-AFC6-0D189C2B2A25}"/>
              </a:ext>
            </a:extLst>
          </p:cNvPr>
          <p:cNvGrpSpPr/>
          <p:nvPr/>
        </p:nvGrpSpPr>
        <p:grpSpPr>
          <a:xfrm>
            <a:off x="4154066" y="2572331"/>
            <a:ext cx="6931742" cy="1713338"/>
            <a:chOff x="4050891" y="2665842"/>
            <a:chExt cx="6931742" cy="17133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75BA57-FF74-744D-BB53-ECA8F083804E}"/>
                </a:ext>
              </a:extLst>
            </p:cNvPr>
            <p:cNvSpPr txBox="1"/>
            <p:nvPr/>
          </p:nvSpPr>
          <p:spPr>
            <a:xfrm>
              <a:off x="4050891" y="2665842"/>
              <a:ext cx="6931742" cy="461665"/>
            </a:xfrm>
            <a:prstGeom prst="rect">
              <a:avLst/>
            </a:prstGeom>
            <a:noFill/>
          </p:spPr>
          <p:txBody>
            <a:bodyPr wrap="square" lIns="9000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spc="60" dirty="0" err="1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Микросервисы</a:t>
              </a:r>
              <a:r>
                <a:rPr lang="ru-RU" sz="2400" spc="60" dirty="0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для Вашего бизнеса!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7F1528-E63D-AE48-AAE6-8CA58400DF87}"/>
                </a:ext>
              </a:extLst>
            </p:cNvPr>
            <p:cNvSpPr txBox="1"/>
            <p:nvPr/>
          </p:nvSpPr>
          <p:spPr>
            <a:xfrm>
              <a:off x="4050891" y="3332740"/>
              <a:ext cx="58010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ea typeface="Verdana" panose="020B0604030504040204" pitchFamily="34" charset="0"/>
                  <a:cs typeface="Verdana" panose="020B0604030504040204" pitchFamily="34" charset="0"/>
                </a:rPr>
                <a:t>Первая отечественная система управления ресурсами, основанная на </a:t>
              </a:r>
              <a:r>
                <a:rPr lang="ru-RU" sz="1400" dirty="0" err="1">
                  <a:ea typeface="Verdana" panose="020B0604030504040204" pitchFamily="34" charset="0"/>
                  <a:cs typeface="Verdana" panose="020B0604030504040204" pitchFamily="34" charset="0"/>
                </a:rPr>
                <a:t>микросервисном</a:t>
              </a:r>
              <a:r>
                <a:rPr lang="ru-RU" sz="1400" dirty="0">
                  <a:ea typeface="Verdana" panose="020B0604030504040204" pitchFamily="34" charset="0"/>
                  <a:cs typeface="Verdana" panose="020B0604030504040204" pitchFamily="34" charset="0"/>
                </a:rPr>
                <a:t> подходе.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F37450-8B2D-8643-83EC-317F850A8CCF}"/>
                </a:ext>
              </a:extLst>
            </p:cNvPr>
            <p:cNvSpPr txBox="1"/>
            <p:nvPr/>
          </p:nvSpPr>
          <p:spPr>
            <a:xfrm>
              <a:off x="4050891" y="3855960"/>
              <a:ext cx="48767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ea typeface="Verdana" panose="020B0604030504040204" pitchFamily="34" charset="0"/>
                  <a:cs typeface="Verdana" panose="020B0604030504040204" pitchFamily="34" charset="0"/>
                </a:rPr>
                <a:t>Позволяет </a:t>
              </a:r>
              <a:r>
                <a:rPr lang="ru-RU" sz="1400" dirty="0" err="1">
                  <a:ea typeface="Verdana" panose="020B0604030504040204" pitchFamily="34" charset="0"/>
                  <a:cs typeface="Verdana" panose="020B0604030504040204" pitchFamily="34" charset="0"/>
                </a:rPr>
                <a:t>кастомизировать</a:t>
              </a:r>
              <a:r>
                <a:rPr lang="ru-RU" sz="1400" dirty="0">
                  <a:ea typeface="Verdana" panose="020B0604030504040204" pitchFamily="34" charset="0"/>
                  <a:cs typeface="Verdana" panose="020B0604030504040204" pitchFamily="34" charset="0"/>
                </a:rPr>
                <a:t> информационную систему под потребности бизнеса.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595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"/>
          <p:cNvSpPr txBox="1">
            <a:spLocks noGrp="1"/>
          </p:cNvSpPr>
          <p:nvPr>
            <p:ph type="title"/>
          </p:nvPr>
        </p:nvSpPr>
        <p:spPr>
          <a:xfrm>
            <a:off x="842520" y="451684"/>
            <a:ext cx="10173964" cy="42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 Black"/>
              <a:buNone/>
            </a:pPr>
            <a:r>
              <a:rPr lang="ru-RU" sz="2600"/>
              <a:t>Микросервис </a:t>
            </a:r>
            <a:r>
              <a:rPr lang="ru-RU">
                <a:solidFill>
                  <a:srgbClr val="78B95E"/>
                </a:solidFill>
              </a:rPr>
              <a:t>Мобильное приложение</a:t>
            </a:r>
            <a:endParaRPr sz="2600">
              <a:solidFill>
                <a:srgbClr val="78B95E"/>
              </a:solidFill>
            </a:endParaRPr>
          </a:p>
        </p:txBody>
      </p:sp>
      <p:sp>
        <p:nvSpPr>
          <p:cNvPr id="382" name="Google Shape;382;p35"/>
          <p:cNvSpPr txBox="1">
            <a:spLocks noGrp="1"/>
          </p:cNvSpPr>
          <p:nvPr>
            <p:ph type="sldNum" idx="12"/>
          </p:nvPr>
        </p:nvSpPr>
        <p:spPr>
          <a:xfrm>
            <a:off x="11390634" y="6387705"/>
            <a:ext cx="540026" cy="2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sp>
        <p:nvSpPr>
          <p:cNvPr id="383" name="Google Shape;383;p35"/>
          <p:cNvSpPr txBox="1"/>
          <p:nvPr/>
        </p:nvSpPr>
        <p:spPr>
          <a:xfrm>
            <a:off x="839065" y="1683129"/>
            <a:ext cx="383382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Построение маршрутов до объектов используя сторонние приложения. Яндекс Карты и прочие</a:t>
            </a:r>
            <a:endParaRPr dirty="0"/>
          </a:p>
        </p:txBody>
      </p:sp>
      <p:sp>
        <p:nvSpPr>
          <p:cNvPr id="384" name="Google Shape;384;p35"/>
          <p:cNvSpPr txBox="1"/>
          <p:nvPr/>
        </p:nvSpPr>
        <p:spPr>
          <a:xfrm>
            <a:off x="842520" y="2914124"/>
            <a:ext cx="38338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Создание внутренних обращений</a:t>
            </a:r>
            <a:endParaRPr dirty="0"/>
          </a:p>
        </p:txBody>
      </p:sp>
      <p:sp>
        <p:nvSpPr>
          <p:cNvPr id="385" name="Google Shape;385;p35"/>
          <p:cNvSpPr txBox="1"/>
          <p:nvPr/>
        </p:nvSpPr>
        <p:spPr>
          <a:xfrm>
            <a:off x="839065" y="3411415"/>
            <a:ext cx="35478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234900" marR="0" lvl="0" indent="-23490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ru-RU" dirty="0"/>
              <a:t>Работа с IT </a:t>
            </a:r>
            <a:r>
              <a:rPr lang="ru-RU" dirty="0" err="1"/>
              <a:t>активами,в</a:t>
            </a:r>
            <a:r>
              <a:rPr lang="ru-RU" dirty="0"/>
              <a:t> том числе, используя интерфейсы</a:t>
            </a:r>
            <a:r>
              <a:rPr lang="en-US" dirty="0"/>
              <a:t> API</a:t>
            </a:r>
            <a:r>
              <a:rPr lang="ru-RU" dirty="0"/>
              <a:t> внешних систем (1C, </a:t>
            </a:r>
            <a:r>
              <a:rPr lang="en-US" dirty="0"/>
              <a:t>SAP)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Перемещение оборудования между складами, пересчеты</a:t>
            </a:r>
            <a:endParaRPr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1335CB-F383-8C46-ACFD-E12ACFC61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736" y="1493709"/>
            <a:ext cx="7149331" cy="3672000"/>
          </a:xfrm>
          <a:prstGeom prst="rect">
            <a:avLst/>
          </a:prstGeom>
        </p:spPr>
      </p:pic>
      <p:sp>
        <p:nvSpPr>
          <p:cNvPr id="8" name="Google Shape;384;p35"/>
          <p:cNvSpPr txBox="1"/>
          <p:nvPr/>
        </p:nvSpPr>
        <p:spPr>
          <a:xfrm>
            <a:off x="839065" y="4893551"/>
            <a:ext cx="38338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4900" marR="0" lvl="0" indent="-234900" algn="l" rtl="0">
              <a:spcBef>
                <a:spcPts val="0"/>
              </a:spcBef>
              <a:spcAft>
                <a:spcPts val="0"/>
              </a:spcAft>
              <a:buClr>
                <a:srgbClr val="8DCC59"/>
              </a:buClr>
              <a:buSzPts val="2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Коммуникация с заказчиком в чатах обращений</a:t>
            </a: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1335CB-F383-8C46-ACFD-E12ACFC61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59" y="1471329"/>
            <a:ext cx="7149331" cy="36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66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ru-RU" dirty="0">
                <a:solidFill>
                  <a:srgbClr val="78B95E"/>
                </a:solidFill>
              </a:rPr>
              <a:t>Видеонаблюдение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3129"/>
            <a:ext cx="3833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Онлайн просмотр камер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264481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Запись в архив и скачивание файлов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4165849"/>
            <a:ext cx="376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 err="1"/>
              <a:t>Кастомизация</a:t>
            </a:r>
            <a:r>
              <a:rPr lang="ru-RU" sz="1600" dirty="0"/>
              <a:t> сетки отображения камер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0DF7A-917B-C14F-910C-CAF09034AC5C}"/>
              </a:ext>
            </a:extLst>
          </p:cNvPr>
          <p:cNvSpPr txBox="1"/>
          <p:nvPr/>
        </p:nvSpPr>
        <p:spPr>
          <a:xfrm>
            <a:off x="839065" y="3092054"/>
            <a:ext cx="383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Запрос исторических отрезков </a:t>
            </a:r>
            <a:br>
              <a:rPr lang="ru-RU" sz="1600" dirty="0"/>
            </a:br>
            <a:r>
              <a:rPr lang="ru-RU" sz="1600" dirty="0"/>
              <a:t>с нескольких камер по заданным параметрам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3921E4-410E-CF42-B537-FFFA0226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2" cy="4535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3921E4-410E-CF42-B537-FFFA0226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2" cy="45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45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ru-RU" dirty="0">
                <a:solidFill>
                  <a:srgbClr val="78B95E"/>
                </a:solidFill>
              </a:rPr>
              <a:t>Холодильное оборудование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5CF6-F27F-9448-B248-FEE2F8FD229C}"/>
              </a:ext>
            </a:extLst>
          </p:cNvPr>
          <p:cNvSpPr txBox="1"/>
          <p:nvPr/>
        </p:nvSpPr>
        <p:spPr>
          <a:xfrm>
            <a:off x="839065" y="1683129"/>
            <a:ext cx="3833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Онлайн просмотр показаний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266B3-B2CB-C24A-A8E7-481EE4FCBFA5}"/>
              </a:ext>
            </a:extLst>
          </p:cNvPr>
          <p:cNvSpPr txBox="1"/>
          <p:nvPr/>
        </p:nvSpPr>
        <p:spPr>
          <a:xfrm>
            <a:off x="839065" y="2264481"/>
            <a:ext cx="383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Просмотр графиков изменения температур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FE363-F97C-BC45-BCDE-F52AF3C62785}"/>
              </a:ext>
            </a:extLst>
          </p:cNvPr>
          <p:cNvSpPr txBox="1"/>
          <p:nvPr/>
        </p:nvSpPr>
        <p:spPr>
          <a:xfrm>
            <a:off x="839065" y="4165849"/>
            <a:ext cx="376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Автоматическое создание задач для исполнителей, при нарушении режима работы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0DF7A-917B-C14F-910C-CAF09034AC5C}"/>
              </a:ext>
            </a:extLst>
          </p:cNvPr>
          <p:cNvSpPr txBox="1"/>
          <p:nvPr/>
        </p:nvSpPr>
        <p:spPr>
          <a:xfrm>
            <a:off x="839065" y="3092054"/>
            <a:ext cx="383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Генерация оповещений, </a:t>
            </a:r>
            <a:br>
              <a:rPr lang="ru-RU" sz="1600" dirty="0"/>
            </a:br>
            <a:r>
              <a:rPr lang="ru-RU" sz="1600" dirty="0"/>
              <a:t>по различным каналам, </a:t>
            </a:r>
            <a:br>
              <a:rPr lang="ru-RU" sz="1600" dirty="0"/>
            </a:br>
            <a:r>
              <a:rPr lang="ru-RU" sz="1600" dirty="0"/>
              <a:t>при изменении температуры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FB4413-C859-104A-8DB0-F278082FC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0" y="1251649"/>
            <a:ext cx="7863864" cy="4535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FB4413-C859-104A-8DB0-F278082FC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1" y="1251649"/>
            <a:ext cx="7863862" cy="4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56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FA63C-D0B7-4542-BAF4-06C0D7B4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Workplace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C360E2-E76A-D244-8150-1F2DC5FD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3" name="Подзаголовок 52">
            <a:extLst>
              <a:ext uri="{FF2B5EF4-FFF2-40B4-BE49-F238E27FC236}">
                <a16:creationId xmlns:a16="http://schemas.microsoft.com/office/drawing/2014/main" id="{FE184CB3-6F85-F247-AE4E-FEAE9F683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Кейс автоматизации сервисного подразделения</a:t>
            </a:r>
            <a:endParaRPr lang="en-US" dirty="0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6807038" y="2200711"/>
            <a:ext cx="2334240" cy="4366369"/>
            <a:chOff x="922663" y="1909551"/>
            <a:chExt cx="2334240" cy="436636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Ведение табеля смен.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Планирование отпусков и </a:t>
              </a:r>
              <a:r>
                <a:rPr lang="ru-RU" sz="1400" b="0" dirty="0" err="1"/>
                <a:t>доп.смен</a:t>
              </a:r>
              <a:r>
                <a:rPr lang="ru-RU" sz="1400" b="0" dirty="0"/>
                <a:t>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Расчет эффективности сотрудников.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Детальный хронометраж выполнения задач.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en-US" sz="1600" b="1" dirty="0"/>
                <a:t>KPI </a:t>
              </a:r>
              <a:r>
                <a:rPr lang="ru-RU" sz="1600" b="1" dirty="0"/>
                <a:t>сотрудников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2021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Контроль сотрудников</a:t>
              </a:r>
            </a:p>
          </p:txBody>
        </p:sp>
        <p:sp>
          <p:nvSpPr>
            <p:cNvPr id="56" name="Скругленный прямоугольник 55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923ED25-CB6D-A84F-A0E6-461465CF50A5}"/>
              </a:ext>
            </a:extLst>
          </p:cNvPr>
          <p:cNvGrpSpPr/>
          <p:nvPr/>
        </p:nvGrpSpPr>
        <p:grpSpPr>
          <a:xfrm>
            <a:off x="842519" y="2200711"/>
            <a:ext cx="2334240" cy="4453572"/>
            <a:chOff x="6293293" y="1909551"/>
            <a:chExt cx="2334240" cy="44535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E694F2-EDC3-6F44-9711-0483A84B719D}"/>
                </a:ext>
              </a:extLst>
            </p:cNvPr>
            <p:cNvSpPr txBox="1"/>
            <p:nvPr/>
          </p:nvSpPr>
          <p:spPr>
            <a:xfrm>
              <a:off x="6438395" y="2828822"/>
              <a:ext cx="2189138" cy="353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Обработка всех задач в едином интерфейсе.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Постановка внутренних задач сотрудникам.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сроков обращений (</a:t>
              </a:r>
              <a:r>
                <a:rPr lang="en-US" sz="1400" b="0" dirty="0"/>
                <a:t>SLA)</a:t>
              </a:r>
              <a:r>
                <a:rPr lang="ru-RU" sz="1400" b="0" dirty="0"/>
                <a:t>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Планирование выполнения работ.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инцидентности. 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A46F6C-985C-E94E-B152-B300D576D444}"/>
                </a:ext>
              </a:extLst>
            </p:cNvPr>
            <p:cNvSpPr txBox="1"/>
            <p:nvPr/>
          </p:nvSpPr>
          <p:spPr>
            <a:xfrm>
              <a:off x="6465644" y="1909551"/>
              <a:ext cx="2099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Работа с задачами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D70B11-C279-2E41-A269-A0F68FE963B9}"/>
                </a:ext>
              </a:extLst>
            </p:cNvPr>
            <p:cNvSpPr txBox="1"/>
            <p:nvPr/>
          </p:nvSpPr>
          <p:spPr>
            <a:xfrm>
              <a:off x="6452634" y="2230687"/>
              <a:ext cx="21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 err="1"/>
                <a:t>СервисДеск</a:t>
              </a:r>
              <a:r>
                <a:rPr lang="ru-RU" sz="1200" dirty="0"/>
                <a:t>, Задачник, </a:t>
              </a:r>
              <a:r>
                <a:rPr lang="en-US" sz="1200" dirty="0" err="1"/>
                <a:t>ToDo</a:t>
              </a:r>
              <a:r>
                <a:rPr lang="en-US" sz="1200" dirty="0"/>
                <a:t> List</a:t>
              </a:r>
            </a:p>
          </p:txBody>
        </p:sp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97EF8C80-1C97-B145-A13D-7ED54B3F9A6C}"/>
                </a:ext>
              </a:extLst>
            </p:cNvPr>
            <p:cNvSpPr/>
            <p:nvPr/>
          </p:nvSpPr>
          <p:spPr>
            <a:xfrm>
              <a:off x="629329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3804402" y="2148452"/>
            <a:ext cx="2334240" cy="4669015"/>
            <a:chOff x="922663" y="1909551"/>
            <a:chExt cx="2334240" cy="466901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374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Отслеживание сотрудников и автомобилей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Построение оптимальных маршрутов объезда объектов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нахождения сотрудника на объекте в момент закрытия заявки.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ГСМ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 err="1"/>
                <a:t>Геолокация</a:t>
              </a:r>
              <a:endParaRPr lang="ru-RU" sz="1600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2021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Контроль перемещений</a:t>
              </a: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9596420" y="2182613"/>
            <a:ext cx="2334240" cy="3207077"/>
            <a:chOff x="922663" y="1909551"/>
            <a:chExt cx="2334240" cy="320707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228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активов, отслеживание стоимости владения.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Закрепление основных средств за объектами и сотрудниками.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Ведение складов и учет остатков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en-US" sz="1600" b="1" dirty="0"/>
                <a:t>CMDB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1769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Управление конфигурацией</a:t>
              </a:r>
            </a:p>
          </p:txBody>
        </p:sp>
        <p:sp>
          <p:nvSpPr>
            <p:cNvPr id="57" name="Скругленный прямоугольник 56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420" y="1854279"/>
            <a:ext cx="288000" cy="28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3EB8A0-7062-4F1F-A1F9-18021480F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5" y="1867257"/>
            <a:ext cx="288000" cy="288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5D9FE6E-B752-453C-A240-AE3067B2A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6402" y="1862263"/>
            <a:ext cx="288000" cy="28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7F7C61-03CA-415C-837D-CD706B704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9038" y="185427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01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FA63C-D0B7-4542-BAF4-06C0D7B4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Workplace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C360E2-E76A-D244-8150-1F2DC5FD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3" name="Подзаголовок 52">
            <a:extLst>
              <a:ext uri="{FF2B5EF4-FFF2-40B4-BE49-F238E27FC236}">
                <a16:creationId xmlns:a16="http://schemas.microsoft.com/office/drawing/2014/main" id="{FE184CB3-6F85-F247-AE4E-FEAE9F683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Кейс автоматизации сервисного подразделения</a:t>
            </a:r>
            <a:endParaRPr lang="en-US" dirty="0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9D54873-6483-044C-B5EC-A1D9E8A47052}"/>
              </a:ext>
            </a:extLst>
          </p:cNvPr>
          <p:cNvGrpSpPr/>
          <p:nvPr/>
        </p:nvGrpSpPr>
        <p:grpSpPr>
          <a:xfrm>
            <a:off x="9260332" y="2200711"/>
            <a:ext cx="2488022" cy="3207077"/>
            <a:chOff x="3607978" y="1909551"/>
            <a:chExt cx="2488022" cy="320707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B1D22D-5787-E84C-911A-54C90F5F5FEC}"/>
                </a:ext>
              </a:extLst>
            </p:cNvPr>
            <p:cNvSpPr txBox="1"/>
            <p:nvPr/>
          </p:nvSpPr>
          <p:spPr>
            <a:xfrm>
              <a:off x="3753080" y="2828822"/>
              <a:ext cx="2342920" cy="228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Двусторонний обмен информацией с </a:t>
              </a:r>
              <a:r>
                <a:rPr lang="ru-RU" sz="1400" b="0" dirty="0" err="1"/>
                <a:t>товароучетными</a:t>
              </a:r>
              <a:r>
                <a:rPr lang="ru-RU" sz="1400" b="0" dirty="0"/>
                <a:t>, сервисными и прочими информационными системами.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Подключение систем мониторинга.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B82F87-E35F-FB46-B597-87CCB472049E}"/>
                </a:ext>
              </a:extLst>
            </p:cNvPr>
            <p:cNvSpPr txBox="1"/>
            <p:nvPr/>
          </p:nvSpPr>
          <p:spPr>
            <a:xfrm>
              <a:off x="3780330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Интеграции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83BAA7-A002-9A4F-82DC-06F5F35ED476}"/>
                </a:ext>
              </a:extLst>
            </p:cNvPr>
            <p:cNvSpPr txBox="1"/>
            <p:nvPr/>
          </p:nvSpPr>
          <p:spPr>
            <a:xfrm>
              <a:off x="3767320" y="2230687"/>
              <a:ext cx="2124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Обмен информацией</a:t>
              </a:r>
            </a:p>
          </p:txBody>
        </p:sp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82A95509-AF0A-DE47-83A9-718F0E6C28F7}"/>
                </a:ext>
              </a:extLst>
            </p:cNvPr>
            <p:cNvSpPr/>
            <p:nvPr/>
          </p:nvSpPr>
          <p:spPr>
            <a:xfrm>
              <a:off x="3607978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B9F6A25-2FFC-EA4F-979D-7B2C845F3115}"/>
              </a:ext>
            </a:extLst>
          </p:cNvPr>
          <p:cNvSpPr txBox="1"/>
          <p:nvPr/>
        </p:nvSpPr>
        <p:spPr>
          <a:xfrm>
            <a:off x="3039836" y="314601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6588756" y="2200711"/>
            <a:ext cx="2334240" cy="4109888"/>
            <a:chOff x="922663" y="1909551"/>
            <a:chExt cx="2334240" cy="410988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319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Работа с заявками в режимах </a:t>
              </a:r>
              <a:r>
                <a:rPr lang="en-US" sz="1400" b="0" dirty="0"/>
                <a:t>online </a:t>
              </a:r>
              <a:r>
                <a:rPr lang="ru-RU" sz="1400" b="0" dirty="0"/>
                <a:t>и </a:t>
              </a:r>
              <a:r>
                <a:rPr lang="en-US" sz="1400" b="0" dirty="0"/>
                <a:t>offline</a:t>
              </a:r>
              <a:r>
                <a:rPr lang="ru-RU" sz="1400" b="0" dirty="0"/>
                <a:t>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Работа с чек-листами.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Формирование отчетной документации, с возможностью вывода на печать.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Создание и контроль внутренних задач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Мобильность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2096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Мобильное приложение</a:t>
              </a:r>
            </a:p>
          </p:txBody>
        </p:sp>
        <p:sp>
          <p:nvSpPr>
            <p:cNvPr id="63" name="Скругленный прямоугольник 62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9D54873-6483-044C-B5EC-A1D9E8A47052}"/>
              </a:ext>
            </a:extLst>
          </p:cNvPr>
          <p:cNvGrpSpPr/>
          <p:nvPr/>
        </p:nvGrpSpPr>
        <p:grpSpPr>
          <a:xfrm>
            <a:off x="3648544" y="2200711"/>
            <a:ext cx="2488022" cy="3981648"/>
            <a:chOff x="3607978" y="1909551"/>
            <a:chExt cx="2488022" cy="398164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B1D22D-5787-E84C-911A-54C90F5F5FEC}"/>
                </a:ext>
              </a:extLst>
            </p:cNvPr>
            <p:cNvSpPr txBox="1"/>
            <p:nvPr/>
          </p:nvSpPr>
          <p:spPr>
            <a:xfrm>
              <a:off x="3753080" y="2828822"/>
              <a:ext cx="2342920" cy="306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Получение необходимой информации </a:t>
              </a:r>
              <a:r>
                <a:rPr lang="en-US" sz="1400" b="0" dirty="0"/>
                <a:t/>
              </a:r>
              <a:br>
                <a:rPr lang="en-US" sz="1400" b="0" dirty="0"/>
              </a:br>
              <a:r>
                <a:rPr lang="ru-RU" sz="1400" b="0" dirty="0"/>
                <a:t>(бизнес-процессы, инструкции).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Портал корпоративной документации.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Обучение и контроль знаний (</a:t>
              </a:r>
              <a:r>
                <a:rPr lang="en-US" sz="1400" b="0" dirty="0"/>
                <a:t>LMS)</a:t>
              </a:r>
              <a:r>
                <a:rPr lang="ru-RU" sz="1400" b="0" dirty="0"/>
                <a:t>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Обратная связь о актуальности инструкций.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AB82F87-E35F-FB46-B597-87CCB472049E}"/>
                </a:ext>
              </a:extLst>
            </p:cNvPr>
            <p:cNvSpPr txBox="1"/>
            <p:nvPr/>
          </p:nvSpPr>
          <p:spPr>
            <a:xfrm>
              <a:off x="3780330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База знаний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783BAA7-A002-9A4F-82DC-06F5F35ED476}"/>
                </a:ext>
              </a:extLst>
            </p:cNvPr>
            <p:cNvSpPr txBox="1"/>
            <p:nvPr/>
          </p:nvSpPr>
          <p:spPr>
            <a:xfrm>
              <a:off x="3767320" y="2230687"/>
              <a:ext cx="2124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Статьи,</a:t>
              </a:r>
              <a:r>
                <a:rPr lang="en-US" sz="1200" dirty="0"/>
                <a:t> </a:t>
              </a:r>
              <a:r>
                <a:rPr lang="ru-RU" sz="1200" dirty="0"/>
                <a:t>документация, инструкции</a:t>
              </a:r>
            </a:p>
          </p:txBody>
        </p:sp>
        <p:sp>
          <p:nvSpPr>
            <p:cNvPr id="69" name="Скругленный прямоугольник 68">
              <a:extLst>
                <a:ext uri="{FF2B5EF4-FFF2-40B4-BE49-F238E27FC236}">
                  <a16:creationId xmlns:a16="http://schemas.microsoft.com/office/drawing/2014/main" id="{82A95509-AF0A-DE47-83A9-718F0E6C28F7}"/>
                </a:ext>
              </a:extLst>
            </p:cNvPr>
            <p:cNvSpPr/>
            <p:nvPr/>
          </p:nvSpPr>
          <p:spPr>
            <a:xfrm>
              <a:off x="3607978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727434" y="2200711"/>
            <a:ext cx="2334240" cy="3550761"/>
            <a:chOff x="922663" y="1909551"/>
            <a:chExt cx="2334240" cy="355076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Выполнение работ с четким соблюдением ключевых пунктов.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Формирование отчетной документации по факту прохождения чек-листа.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качества.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Чек-листы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1769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Соблюдение требований</a:t>
              </a:r>
            </a:p>
          </p:txBody>
        </p:sp>
        <p:sp>
          <p:nvSpPr>
            <p:cNvPr id="38" name="Скругленный прямоугольник 37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91A0B11-02E2-ED43-B920-2EF186B75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0756" y="1776241"/>
            <a:ext cx="288000" cy="28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860C2CA-3260-4787-B673-EAA23A9D3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34" y="1780934"/>
            <a:ext cx="288000" cy="288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33565FE-C11A-48A9-AB28-DE0E4426D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6544" y="1780934"/>
            <a:ext cx="288000" cy="288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61DD05B-A672-4144-9676-97EF1555B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332" y="1780934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3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FA63C-D0B7-4542-BAF4-06C0D7B4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Workplace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C360E2-E76A-D244-8150-1F2DC5FD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3" name="Подзаголовок 52">
            <a:extLst>
              <a:ext uri="{FF2B5EF4-FFF2-40B4-BE49-F238E27FC236}">
                <a16:creationId xmlns:a16="http://schemas.microsoft.com/office/drawing/2014/main" id="{FE184CB3-6F85-F247-AE4E-FEAE9F683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Кейс автоматизации бизнеса</a:t>
            </a:r>
            <a:endParaRPr lang="en-US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923ED25-CB6D-A84F-A0E6-461465CF50A5}"/>
              </a:ext>
            </a:extLst>
          </p:cNvPr>
          <p:cNvGrpSpPr/>
          <p:nvPr/>
        </p:nvGrpSpPr>
        <p:grpSpPr>
          <a:xfrm>
            <a:off x="3757169" y="2200711"/>
            <a:ext cx="2334240" cy="4109888"/>
            <a:chOff x="6293293" y="1909551"/>
            <a:chExt cx="2334240" cy="410988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E694F2-EDC3-6F44-9711-0483A84B719D}"/>
                </a:ext>
              </a:extLst>
            </p:cNvPr>
            <p:cNvSpPr txBox="1"/>
            <p:nvPr/>
          </p:nvSpPr>
          <p:spPr>
            <a:xfrm>
              <a:off x="6438395" y="2828822"/>
              <a:ext cx="2189138" cy="319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Постановка задач сотрудникам.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Посещения точек продаж.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Проведение проверок.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Проверка выполненных работ и контроль качества.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Коммуникация с прочими подразделениями.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A46F6C-985C-E94E-B152-B300D576D444}"/>
                </a:ext>
              </a:extLst>
            </p:cNvPr>
            <p:cNvSpPr txBox="1"/>
            <p:nvPr/>
          </p:nvSpPr>
          <p:spPr>
            <a:xfrm>
              <a:off x="6465644" y="1909551"/>
              <a:ext cx="2099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Работа с задачами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D70B11-C279-2E41-A269-A0F68FE963B9}"/>
                </a:ext>
              </a:extLst>
            </p:cNvPr>
            <p:cNvSpPr txBox="1"/>
            <p:nvPr/>
          </p:nvSpPr>
          <p:spPr>
            <a:xfrm>
              <a:off x="6452634" y="2230687"/>
              <a:ext cx="21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 err="1"/>
                <a:t>СервисДеск</a:t>
              </a:r>
              <a:r>
                <a:rPr lang="ru-RU" sz="1200" dirty="0"/>
                <a:t>, Задачник, </a:t>
              </a:r>
              <a:r>
                <a:rPr lang="en-US" sz="1200" dirty="0" err="1"/>
                <a:t>ToDo</a:t>
              </a:r>
              <a:r>
                <a:rPr lang="en-US" sz="1200" dirty="0"/>
                <a:t> List</a:t>
              </a: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id="{97EF8C80-1C97-B145-A13D-7ED54B3F9A6C}"/>
                </a:ext>
              </a:extLst>
            </p:cNvPr>
            <p:cNvSpPr/>
            <p:nvPr/>
          </p:nvSpPr>
          <p:spPr>
            <a:xfrm>
              <a:off x="629329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D55E37-AF63-8947-8CB1-8AD0B2DE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9169" y="1763470"/>
            <a:ext cx="288000" cy="288000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6807038" y="2200711"/>
            <a:ext cx="2334240" cy="3679001"/>
            <a:chOff x="922663" y="1909551"/>
            <a:chExt cx="2334240" cy="367900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275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Отслеживание сотрудников и автомобилей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Построение оптимальных маршрутов объезда объектов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ГСМ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 err="1"/>
                <a:t>Геолокация</a:t>
              </a:r>
              <a:endParaRPr lang="ru-RU" sz="1600" b="1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2021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Контроль перемещений</a:t>
              </a:r>
            </a:p>
          </p:txBody>
        </p:sp>
        <p:sp>
          <p:nvSpPr>
            <p:cNvPr id="56" name="Скругленный прямоугольник 55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9413982" y="2200711"/>
            <a:ext cx="2334240" cy="3422520"/>
            <a:chOff x="922663" y="1909551"/>
            <a:chExt cx="2334240" cy="342252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250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Проведение проверок по чек-листам: чистота, соблюдение Бизнес Процессов, качество.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автоматическое создание задач на основании чек-листа, при отклонениях.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Чек-листы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1769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Проведение проверок</a:t>
              </a:r>
            </a:p>
          </p:txBody>
        </p:sp>
        <p:sp>
          <p:nvSpPr>
            <p:cNvPr id="69" name="Скругленный прямоугольник 68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37F32C3-1A4A-4C46-8F67-6524C66F4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5982" y="1766353"/>
            <a:ext cx="288000" cy="2880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33E20DF-E131-7A48-AF7A-A197B465F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9038" y="1763470"/>
            <a:ext cx="288000" cy="288000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923ED25-CB6D-A84F-A0E6-461465CF50A5}"/>
              </a:ext>
            </a:extLst>
          </p:cNvPr>
          <p:cNvGrpSpPr/>
          <p:nvPr/>
        </p:nvGrpSpPr>
        <p:grpSpPr>
          <a:xfrm>
            <a:off x="803450" y="2191173"/>
            <a:ext cx="2334240" cy="2991633"/>
            <a:chOff x="6293293" y="1909551"/>
            <a:chExt cx="2334240" cy="299163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BE694F2-EDC3-6F44-9711-0483A84B719D}"/>
                </a:ext>
              </a:extLst>
            </p:cNvPr>
            <p:cNvSpPr txBox="1"/>
            <p:nvPr/>
          </p:nvSpPr>
          <p:spPr>
            <a:xfrm>
              <a:off x="6438395" y="2828822"/>
              <a:ext cx="2189138" cy="2072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Создание обращений и отслеживание процесса их решения.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Коммуникация с исполнителем по обращению.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Оценка качества выполненной работы.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1A46F6C-985C-E94E-B152-B300D576D444}"/>
                </a:ext>
              </a:extLst>
            </p:cNvPr>
            <p:cNvSpPr txBox="1"/>
            <p:nvPr/>
          </p:nvSpPr>
          <p:spPr>
            <a:xfrm>
              <a:off x="6465644" y="1909551"/>
              <a:ext cx="2099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Обращения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6D70B11-C279-2E41-A269-A0F68FE963B9}"/>
                </a:ext>
              </a:extLst>
            </p:cNvPr>
            <p:cNvSpPr txBox="1"/>
            <p:nvPr/>
          </p:nvSpPr>
          <p:spPr>
            <a:xfrm>
              <a:off x="6452634" y="2230687"/>
              <a:ext cx="21341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Портал самообслуживания</a:t>
              </a:r>
              <a:endParaRPr lang="en-US" sz="1200" dirty="0"/>
            </a:p>
          </p:txBody>
        </p:sp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97EF8C80-1C97-B145-A13D-7ED54B3F9A6C}"/>
                </a:ext>
              </a:extLst>
            </p:cNvPr>
            <p:cNvSpPr/>
            <p:nvPr/>
          </p:nvSpPr>
          <p:spPr>
            <a:xfrm>
              <a:off x="629329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7E459E0-F847-B445-9451-33C2253998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450" y="176347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2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FA63C-D0B7-4542-BAF4-06C0D7B4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Workplace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C360E2-E76A-D244-8150-1F2DC5FD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3" name="Подзаголовок 52">
            <a:extLst>
              <a:ext uri="{FF2B5EF4-FFF2-40B4-BE49-F238E27FC236}">
                <a16:creationId xmlns:a16="http://schemas.microsoft.com/office/drawing/2014/main" id="{FE184CB3-6F85-F247-AE4E-FEAE9F683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Кейс автоматизации бизнеса</a:t>
            </a:r>
            <a:endParaRPr lang="en-US" dirty="0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9D54873-6483-044C-B5EC-A1D9E8A47052}"/>
              </a:ext>
            </a:extLst>
          </p:cNvPr>
          <p:cNvGrpSpPr/>
          <p:nvPr/>
        </p:nvGrpSpPr>
        <p:grpSpPr>
          <a:xfrm>
            <a:off x="9260332" y="2200711"/>
            <a:ext cx="2488022" cy="2991633"/>
            <a:chOff x="3607978" y="1909551"/>
            <a:chExt cx="2488022" cy="299163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B1D22D-5787-E84C-911A-54C90F5F5FEC}"/>
                </a:ext>
              </a:extLst>
            </p:cNvPr>
            <p:cNvSpPr txBox="1"/>
            <p:nvPr/>
          </p:nvSpPr>
          <p:spPr>
            <a:xfrm>
              <a:off x="3753080" y="2828822"/>
              <a:ext cx="2342920" cy="2072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Ведение табеля смен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рабочих смен. Фиксация начала и окончания.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</a:t>
              </a:r>
              <a:r>
                <a:rPr lang="en-US" sz="1400" b="0" dirty="0"/>
                <a:t>KPI </a:t>
              </a:r>
              <a:r>
                <a:rPr lang="ru-RU" sz="1400" b="0" dirty="0"/>
                <a:t>сотрудников. Персональный и групповой.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B82F87-E35F-FB46-B597-87CCB472049E}"/>
                </a:ext>
              </a:extLst>
            </p:cNvPr>
            <p:cNvSpPr txBox="1"/>
            <p:nvPr/>
          </p:nvSpPr>
          <p:spPr>
            <a:xfrm>
              <a:off x="3780330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Персонал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83BAA7-A002-9A4F-82DC-06F5F35ED476}"/>
                </a:ext>
              </a:extLst>
            </p:cNvPr>
            <p:cNvSpPr txBox="1"/>
            <p:nvPr/>
          </p:nvSpPr>
          <p:spPr>
            <a:xfrm>
              <a:off x="3767320" y="2230687"/>
              <a:ext cx="2124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Статьи,</a:t>
              </a:r>
              <a:r>
                <a:rPr lang="en-US" sz="1200" dirty="0"/>
                <a:t> </a:t>
              </a:r>
              <a:r>
                <a:rPr lang="ru-RU" sz="1200" dirty="0"/>
                <a:t>документация, инструкции</a:t>
              </a:r>
            </a:p>
          </p:txBody>
        </p:sp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82A95509-AF0A-DE47-83A9-718F0E6C28F7}"/>
                </a:ext>
              </a:extLst>
            </p:cNvPr>
            <p:cNvSpPr/>
            <p:nvPr/>
          </p:nvSpPr>
          <p:spPr>
            <a:xfrm>
              <a:off x="3607978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B9F6A25-2FFC-EA4F-979D-7B2C845F3115}"/>
              </a:ext>
            </a:extLst>
          </p:cNvPr>
          <p:cNvSpPr txBox="1"/>
          <p:nvPr/>
        </p:nvSpPr>
        <p:spPr>
          <a:xfrm>
            <a:off x="3039836" y="314601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723779" y="2200711"/>
            <a:ext cx="2334240" cy="2647949"/>
            <a:chOff x="922663" y="1909551"/>
            <a:chExt cx="2334240" cy="264794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172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активов, отслеживание стоимости владения.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Закрепление основных средств за объектами и сотрудниками.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en-US" sz="1600" b="1" dirty="0"/>
                <a:t>CMDB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1769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Управление конфигурацией</a:t>
              </a:r>
            </a:p>
          </p:txBody>
        </p:sp>
        <p:sp>
          <p:nvSpPr>
            <p:cNvPr id="48" name="Скругленный прямоугольник 47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9" y="1776241"/>
            <a:ext cx="288000" cy="288000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88A6EBA-910A-2347-844B-DC28507E2AE9}"/>
              </a:ext>
            </a:extLst>
          </p:cNvPr>
          <p:cNvGrpSpPr/>
          <p:nvPr/>
        </p:nvGrpSpPr>
        <p:grpSpPr>
          <a:xfrm>
            <a:off x="6588756" y="2200711"/>
            <a:ext cx="2334240" cy="3853408"/>
            <a:chOff x="922663" y="1909551"/>
            <a:chExt cx="2334240" cy="385340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A49756-A9EB-B646-9D45-8EAF63022A1F}"/>
                </a:ext>
              </a:extLst>
            </p:cNvPr>
            <p:cNvSpPr txBox="1"/>
            <p:nvPr/>
          </p:nvSpPr>
          <p:spPr>
            <a:xfrm>
              <a:off x="1067765" y="2828822"/>
              <a:ext cx="2189138" cy="293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Контроль режимов работы холодильного оборудования.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Сокращение порчи товара, путём автоматического информирования и создания заявок при отклонении температуры от нормы.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endParaRPr lang="ru-RU" sz="1400" b="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64EFC1-8384-2545-B84D-82826F7B341D}"/>
                </a:ext>
              </a:extLst>
            </p:cNvPr>
            <p:cNvSpPr txBox="1"/>
            <p:nvPr/>
          </p:nvSpPr>
          <p:spPr>
            <a:xfrm>
              <a:off x="1095015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Портал ХО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1B521A5-1F6A-3844-A243-3FF4A164D56C}"/>
                </a:ext>
              </a:extLst>
            </p:cNvPr>
            <p:cNvSpPr txBox="1"/>
            <p:nvPr/>
          </p:nvSpPr>
          <p:spPr>
            <a:xfrm>
              <a:off x="1082005" y="2230687"/>
              <a:ext cx="1769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Мониторинг</a:t>
              </a:r>
            </a:p>
          </p:txBody>
        </p:sp>
        <p:sp>
          <p:nvSpPr>
            <p:cNvPr id="63" name="Скругленный прямоугольник 62">
              <a:extLst>
                <a:ext uri="{FF2B5EF4-FFF2-40B4-BE49-F238E27FC236}">
                  <a16:creationId xmlns:a16="http://schemas.microsoft.com/office/drawing/2014/main" id="{DE7DB1EB-633E-C04B-923A-017D9AC140C2}"/>
                </a:ext>
              </a:extLst>
            </p:cNvPr>
            <p:cNvSpPr/>
            <p:nvPr/>
          </p:nvSpPr>
          <p:spPr>
            <a:xfrm>
              <a:off x="922663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988" y="1774179"/>
            <a:ext cx="288000" cy="288000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9D54873-6483-044C-B5EC-A1D9E8A47052}"/>
              </a:ext>
            </a:extLst>
          </p:cNvPr>
          <p:cNvGrpSpPr/>
          <p:nvPr/>
        </p:nvGrpSpPr>
        <p:grpSpPr>
          <a:xfrm>
            <a:off x="3648544" y="2200711"/>
            <a:ext cx="2488022" cy="3335317"/>
            <a:chOff x="3607978" y="1909551"/>
            <a:chExt cx="2488022" cy="333531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B1D22D-5787-E84C-911A-54C90F5F5FEC}"/>
                </a:ext>
              </a:extLst>
            </p:cNvPr>
            <p:cNvSpPr txBox="1"/>
            <p:nvPr/>
          </p:nvSpPr>
          <p:spPr>
            <a:xfrm>
              <a:off x="3753080" y="2828822"/>
              <a:ext cx="2342920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234900" indent="-234900">
                <a:buClr>
                  <a:srgbClr val="8DCC59"/>
                </a:buClr>
                <a:buSzPct val="150000"/>
                <a:buFont typeface="Arial" panose="020B0604020202020204" pitchFamily="34" charset="0"/>
                <a:buChar char="•"/>
                <a:defRPr sz="1600" b="1"/>
              </a:lvl1pPr>
            </a:lstStyle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Получение информации </a:t>
              </a:r>
              <a:r>
                <a:rPr lang="en-US" sz="1400" b="0" dirty="0"/>
                <a:t/>
              </a:r>
              <a:br>
                <a:rPr lang="en-US" sz="1400" b="0" dirty="0"/>
              </a:br>
              <a:r>
                <a:rPr lang="ru-RU" sz="1400" b="0" dirty="0"/>
                <a:t>о бизнес-процессах</a:t>
              </a:r>
              <a:endParaRPr lang="en-US" sz="1400" b="0" dirty="0"/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Информация </a:t>
              </a:r>
              <a:r>
                <a:rPr lang="en-US" sz="1400" b="0" dirty="0"/>
                <a:t/>
              </a:r>
              <a:br>
                <a:rPr lang="en-US" sz="1400" b="0" dirty="0"/>
              </a:br>
              <a:r>
                <a:rPr lang="ru-RU" sz="1400" b="0" dirty="0"/>
                <a:t>о товарах, услугах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Портал корпоративной документации</a:t>
              </a:r>
            </a:p>
            <a:p>
              <a:pPr marL="162900" indent="-162900">
                <a:spcAft>
                  <a:spcPts val="1000"/>
                </a:spcAft>
                <a:buClr>
                  <a:schemeClr val="tx1">
                    <a:lumMod val="85000"/>
                    <a:lumOff val="15000"/>
                  </a:schemeClr>
                </a:buClr>
                <a:buSzPct val="100000"/>
              </a:pPr>
              <a:r>
                <a:rPr lang="ru-RU" sz="1400" b="0" dirty="0"/>
                <a:t>Обучение и контроль знаний (</a:t>
              </a:r>
              <a:r>
                <a:rPr lang="en-US" sz="1400" b="0" dirty="0"/>
                <a:t>LMS)</a:t>
              </a:r>
              <a:endParaRPr lang="ru-RU" sz="1400" b="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AB82F87-E35F-FB46-B597-87CCB472049E}"/>
                </a:ext>
              </a:extLst>
            </p:cNvPr>
            <p:cNvSpPr txBox="1"/>
            <p:nvPr/>
          </p:nvSpPr>
          <p:spPr>
            <a:xfrm>
              <a:off x="3780330" y="1909551"/>
              <a:ext cx="2008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600" b="1" dirty="0"/>
                <a:t>База знаний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783BAA7-A002-9A4F-82DC-06F5F35ED476}"/>
                </a:ext>
              </a:extLst>
            </p:cNvPr>
            <p:cNvSpPr txBox="1"/>
            <p:nvPr/>
          </p:nvSpPr>
          <p:spPr>
            <a:xfrm>
              <a:off x="3767320" y="2230687"/>
              <a:ext cx="2124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DCC59"/>
                </a:buClr>
                <a:buSzPct val="150000"/>
              </a:pPr>
              <a:r>
                <a:rPr lang="ru-RU" sz="1200" dirty="0"/>
                <a:t>Статьи,</a:t>
              </a:r>
              <a:r>
                <a:rPr lang="en-US" sz="1200" dirty="0"/>
                <a:t> </a:t>
              </a:r>
              <a:r>
                <a:rPr lang="ru-RU" sz="1200" dirty="0"/>
                <a:t>документация, инструкции</a:t>
              </a:r>
            </a:p>
          </p:txBody>
        </p:sp>
        <p:sp>
          <p:nvSpPr>
            <p:cNvPr id="69" name="Скругленный прямоугольник 68">
              <a:extLst>
                <a:ext uri="{FF2B5EF4-FFF2-40B4-BE49-F238E27FC236}">
                  <a16:creationId xmlns:a16="http://schemas.microsoft.com/office/drawing/2014/main" id="{82A95509-AF0A-DE47-83A9-718F0E6C28F7}"/>
                </a:ext>
              </a:extLst>
            </p:cNvPr>
            <p:cNvSpPr/>
            <p:nvPr/>
          </p:nvSpPr>
          <p:spPr>
            <a:xfrm>
              <a:off x="3607978" y="1951886"/>
              <a:ext cx="72000" cy="43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8DCC59"/>
                </a:gs>
                <a:gs pos="100000">
                  <a:srgbClr val="5DA8F2"/>
                </a:gs>
              </a:gsLst>
              <a:lin ang="4200000" scaled="0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spc="4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D8272F9-EA09-3141-9D7F-7691D4A42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0544" y="1772078"/>
            <a:ext cx="288000" cy="28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E459E0-F847-B445-9451-33C225399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2332" y="1776241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2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FF60E-00B7-0241-B105-8B07C965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Каналы поступления обращений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35B55B-7D38-0040-95BF-53ED8291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5E2A6CC-7E4C-2741-89C6-A6F507A9E3A8}"/>
              </a:ext>
            </a:extLst>
          </p:cNvPr>
          <p:cNvSpPr/>
          <p:nvPr/>
        </p:nvSpPr>
        <p:spPr>
          <a:xfrm>
            <a:off x="9363645" y="3845907"/>
            <a:ext cx="2030043" cy="864000"/>
          </a:xfrm>
          <a:prstGeom prst="roundRect">
            <a:avLst/>
          </a:prstGeom>
          <a:gradFill flip="none" rotWithShape="1">
            <a:gsLst>
              <a:gs pos="100000">
                <a:schemeClr val="tx2">
                  <a:lumMod val="10000"/>
                  <a:lumOff val="90000"/>
                </a:schemeClr>
              </a:gs>
              <a:gs pos="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Интеграционное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Ядро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5085CE42-5847-C342-98B2-59920039CDC2}"/>
              </a:ext>
            </a:extLst>
          </p:cNvPr>
          <p:cNvSpPr/>
          <p:nvPr/>
        </p:nvSpPr>
        <p:spPr>
          <a:xfrm>
            <a:off x="4848900" y="3845907"/>
            <a:ext cx="1856755" cy="864000"/>
          </a:xfrm>
          <a:prstGeom prst="roundRect">
            <a:avLst/>
          </a:prstGeom>
          <a:gradFill flip="none" rotWithShape="1">
            <a:gsLst>
              <a:gs pos="100000">
                <a:schemeClr val="tx2">
                  <a:lumMod val="10000"/>
                  <a:lumOff val="90000"/>
                </a:schemeClr>
              </a:gs>
              <a:gs pos="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М4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Чек-листы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EECB129-3D49-694D-8922-7123E6E70288}"/>
              </a:ext>
            </a:extLst>
          </p:cNvPr>
          <p:cNvSpPr/>
          <p:nvPr/>
        </p:nvSpPr>
        <p:spPr>
          <a:xfrm>
            <a:off x="3106212" y="3845907"/>
            <a:ext cx="1587104" cy="864000"/>
          </a:xfrm>
          <a:prstGeom prst="roundRect">
            <a:avLst/>
          </a:prstGeom>
          <a:gradFill flip="none" rotWithShape="1">
            <a:gsLst>
              <a:gs pos="100000">
                <a:schemeClr val="tx2">
                  <a:lumMod val="10000"/>
                  <a:lumOff val="90000"/>
                </a:schemeClr>
              </a:gs>
              <a:gs pos="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М4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Чаты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D62C97-A1EB-FC47-A50E-05A954A45DE3}"/>
              </a:ext>
            </a:extLst>
          </p:cNvPr>
          <p:cNvSpPr/>
          <p:nvPr/>
        </p:nvSpPr>
        <p:spPr>
          <a:xfrm>
            <a:off x="6855186" y="3845907"/>
            <a:ext cx="2358928" cy="864000"/>
          </a:xfrm>
          <a:prstGeom prst="roundRect">
            <a:avLst/>
          </a:prstGeom>
          <a:gradFill flip="none" rotWithShape="1">
            <a:gsLst>
              <a:gs pos="100000">
                <a:schemeClr val="tx2">
                  <a:lumMod val="10000"/>
                  <a:lumOff val="90000"/>
                </a:schemeClr>
              </a:gs>
              <a:gs pos="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М4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Мониторинги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72FCD-ED8E-9C4B-AF0E-30ADBE5FEFA0}"/>
              </a:ext>
            </a:extLst>
          </p:cNvPr>
          <p:cNvSpPr/>
          <p:nvPr/>
        </p:nvSpPr>
        <p:spPr>
          <a:xfrm>
            <a:off x="487717" y="3845907"/>
            <a:ext cx="2462911" cy="864000"/>
          </a:xfrm>
          <a:prstGeom prst="roundRect">
            <a:avLst/>
          </a:prstGeom>
          <a:gradFill flip="none" rotWithShape="1">
            <a:gsLst>
              <a:gs pos="100000">
                <a:schemeClr val="tx2">
                  <a:lumMod val="10000"/>
                  <a:lumOff val="90000"/>
                </a:schemeClr>
              </a:gs>
              <a:gs pos="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М4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 err="1">
                <a:solidFill>
                  <a:schemeClr val="tx1"/>
                </a:solidFill>
              </a:rPr>
              <a:t>Геопозиционирование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7EAA22B-4EB3-524E-9CEA-87CA21ED21E6}"/>
              </a:ext>
            </a:extLst>
          </p:cNvPr>
          <p:cNvSpPr/>
          <p:nvPr/>
        </p:nvSpPr>
        <p:spPr>
          <a:xfrm>
            <a:off x="4854789" y="2112119"/>
            <a:ext cx="1842516" cy="7946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8DCC59"/>
              </a:gs>
              <a:gs pos="100000">
                <a:srgbClr val="5DA8F2"/>
              </a:gs>
            </a:gsLst>
            <a:lin ang="4200000" scaled="0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40" dirty="0">
                <a:solidFill>
                  <a:schemeClr val="tx1"/>
                </a:solidFill>
              </a:rPr>
              <a:t>М4 </a:t>
            </a:r>
            <a:r>
              <a:rPr lang="en-US" sz="2000" b="1" spc="40" dirty="0">
                <a:solidFill>
                  <a:schemeClr val="tx1"/>
                </a:solidFill>
              </a:rPr>
              <a:t>API</a:t>
            </a:r>
            <a:endParaRPr lang="ru-RU" sz="2000" b="1" spc="4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C327BDD-C61D-F14E-BE92-A73CF5EEDF24}"/>
              </a:ext>
            </a:extLst>
          </p:cNvPr>
          <p:cNvSpPr/>
          <p:nvPr/>
        </p:nvSpPr>
        <p:spPr>
          <a:xfrm>
            <a:off x="5292177" y="1459570"/>
            <a:ext cx="967740" cy="426382"/>
          </a:xfrm>
          <a:prstGeom prst="roundRect">
            <a:avLst/>
          </a:prstGeom>
          <a:solidFill>
            <a:srgbClr val="E7431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Ticket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5" name="Соединительная линия уступом 14">
            <a:extLst>
              <a:ext uri="{FF2B5EF4-FFF2-40B4-BE49-F238E27FC236}">
                <a16:creationId xmlns:a16="http://schemas.microsoft.com/office/drawing/2014/main" id="{1D1BA201-A6DC-DC4B-92C4-8C7032118BD2}"/>
              </a:ext>
            </a:extLst>
          </p:cNvPr>
          <p:cNvCxnSpPr>
            <a:cxnSpLocks/>
            <a:stCxn id="9" idx="0"/>
            <a:endCxn id="11" idx="1"/>
          </p:cNvCxnSpPr>
          <p:nvPr/>
        </p:nvCxnSpPr>
        <p:spPr>
          <a:xfrm rot="5400000" flipH="1" flipV="1">
            <a:off x="2618761" y="1609879"/>
            <a:ext cx="1336440" cy="3135616"/>
          </a:xfrm>
          <a:prstGeom prst="bentConnector2">
            <a:avLst/>
          </a:prstGeom>
          <a:ln w="38100" cap="rnd">
            <a:solidFill>
              <a:srgbClr val="A3DF79"/>
            </a:solidFill>
            <a:prstDash val="sysDot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>
            <a:extLst>
              <a:ext uri="{FF2B5EF4-FFF2-40B4-BE49-F238E27FC236}">
                <a16:creationId xmlns:a16="http://schemas.microsoft.com/office/drawing/2014/main" id="{2C9A1430-BE54-2748-B87E-EE8C076E7DCC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4604592" y="2666515"/>
            <a:ext cx="474564" cy="1884220"/>
          </a:xfrm>
          <a:prstGeom prst="bentConnector2">
            <a:avLst/>
          </a:prstGeom>
          <a:ln w="38100" cap="rnd">
            <a:solidFill>
              <a:srgbClr val="A3DF79"/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>
            <a:extLst>
              <a:ext uri="{FF2B5EF4-FFF2-40B4-BE49-F238E27FC236}">
                <a16:creationId xmlns:a16="http://schemas.microsoft.com/office/drawing/2014/main" id="{17377731-3EA6-DC4A-A33D-90F6028AEFC8}"/>
              </a:ext>
            </a:extLst>
          </p:cNvPr>
          <p:cNvCxnSpPr>
            <a:cxnSpLocks/>
            <a:stCxn id="5" idx="0"/>
            <a:endCxn id="11" idx="3"/>
          </p:cNvCxnSpPr>
          <p:nvPr/>
        </p:nvCxnSpPr>
        <p:spPr>
          <a:xfrm rot="16200000" flipV="1">
            <a:off x="7869766" y="1337006"/>
            <a:ext cx="1336440" cy="3681362"/>
          </a:xfrm>
          <a:prstGeom prst="bentConnector2">
            <a:avLst/>
          </a:prstGeom>
          <a:ln w="38100" cap="rnd">
            <a:solidFill>
              <a:srgbClr val="A3DF79"/>
            </a:solidFill>
            <a:prstDash val="sysDot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>
            <a:extLst>
              <a:ext uri="{FF2B5EF4-FFF2-40B4-BE49-F238E27FC236}">
                <a16:creationId xmlns:a16="http://schemas.microsoft.com/office/drawing/2014/main" id="{310D88B1-1C86-0A4B-90AD-6410B5A63ED2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rot="16200000" flipV="1">
            <a:off x="6435803" y="2247059"/>
            <a:ext cx="939093" cy="2258603"/>
          </a:xfrm>
          <a:prstGeom prst="bentConnector3">
            <a:avLst>
              <a:gd name="adj1" fmla="val 50000"/>
            </a:avLst>
          </a:prstGeom>
          <a:ln w="38100" cap="rnd">
            <a:solidFill>
              <a:srgbClr val="A3DF79"/>
            </a:solidFill>
            <a:prstDash val="sysDot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1418D51-A1C6-5043-9FA0-811DBC8D7FB2}"/>
              </a:ext>
            </a:extLst>
          </p:cNvPr>
          <p:cNvSpPr txBox="1"/>
          <p:nvPr/>
        </p:nvSpPr>
        <p:spPr>
          <a:xfrm>
            <a:off x="9363645" y="4855951"/>
            <a:ext cx="17852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Письма</a:t>
            </a:r>
          </a:p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Внешние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A40FC9-D0EE-B041-B333-C3017DBF7088}"/>
              </a:ext>
            </a:extLst>
          </p:cNvPr>
          <p:cNvSpPr txBox="1"/>
          <p:nvPr/>
        </p:nvSpPr>
        <p:spPr>
          <a:xfrm>
            <a:off x="4841874" y="4855951"/>
            <a:ext cx="185675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Результаты проверок</a:t>
            </a:r>
          </a:p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Ответы на вопросы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73AF91F-2A13-E14A-82C7-2F87A964177B}"/>
              </a:ext>
            </a:extLst>
          </p:cNvPr>
          <p:cNvSpPr txBox="1"/>
          <p:nvPr/>
        </p:nvSpPr>
        <p:spPr>
          <a:xfrm>
            <a:off x="3074407" y="4855951"/>
            <a:ext cx="165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Создание </a:t>
            </a:r>
            <a:r>
              <a:rPr lang="ru-RU" sz="1200" dirty="0" err="1"/>
              <a:t>тикетов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ru-RU" sz="1200" dirty="0"/>
              <a:t>на основании обращений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C74A2D-4916-9046-BC2F-07766E4628FB}"/>
              </a:ext>
            </a:extLst>
          </p:cNvPr>
          <p:cNvSpPr txBox="1"/>
          <p:nvPr/>
        </p:nvSpPr>
        <p:spPr>
          <a:xfrm>
            <a:off x="6855186" y="4855951"/>
            <a:ext cx="223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Создание </a:t>
            </a:r>
            <a:r>
              <a:rPr lang="ru-RU" sz="1200" dirty="0" err="1"/>
              <a:t>тикетов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ru-RU" sz="1200" dirty="0"/>
              <a:t>на основании отклонений значений мониторинга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36DF2B0-7F5A-CB46-A67B-F28AA6CF6244}"/>
              </a:ext>
            </a:extLst>
          </p:cNvPr>
          <p:cNvSpPr txBox="1"/>
          <p:nvPr/>
        </p:nvSpPr>
        <p:spPr>
          <a:xfrm>
            <a:off x="476436" y="4855951"/>
            <a:ext cx="246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8DCC59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200" dirty="0"/>
              <a:t>Создание </a:t>
            </a:r>
            <a:r>
              <a:rPr lang="ru-RU" sz="1200" dirty="0" err="1"/>
              <a:t>тикетов</a:t>
            </a:r>
            <a:r>
              <a:rPr lang="ru-RU" sz="1200" dirty="0"/>
              <a:t> </a:t>
            </a:r>
            <a:br>
              <a:rPr lang="ru-RU" sz="1200" dirty="0"/>
            </a:br>
            <a:r>
              <a:rPr lang="ru-RU" sz="1200" dirty="0"/>
              <a:t>на основании отклонений местоположения</a:t>
            </a: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6FF7635F-FF1E-3044-8286-7D67394F8175}"/>
              </a:ext>
            </a:extLst>
          </p:cNvPr>
          <p:cNvCxnSpPr>
            <a:cxnSpLocks/>
          </p:cNvCxnSpPr>
          <p:nvPr/>
        </p:nvCxnSpPr>
        <p:spPr>
          <a:xfrm flipV="1">
            <a:off x="5776047" y="1858520"/>
            <a:ext cx="0" cy="226167"/>
          </a:xfrm>
          <a:prstGeom prst="line">
            <a:avLst/>
          </a:prstGeom>
          <a:ln w="38100" cap="rnd">
            <a:solidFill>
              <a:srgbClr val="E74312"/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BAE27829-6D58-ED47-A9D9-057D8A2E323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777278" y="3317358"/>
            <a:ext cx="0" cy="528549"/>
          </a:xfrm>
          <a:prstGeom prst="line">
            <a:avLst/>
          </a:prstGeom>
          <a:ln w="38100" cap="rnd">
            <a:solidFill>
              <a:srgbClr val="A3DF79"/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07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69C0A-F03F-C142-9F69-393C3AD6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/>
              <a:t>Интеграции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EF5FF6-4026-6D44-B240-5D94A7000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Picture 2" descr="ITSM 365 — ITIL Service Desk (Help Desk). Российское SaaS решение">
            <a:extLst>
              <a:ext uri="{FF2B5EF4-FFF2-40B4-BE49-F238E27FC236}">
                <a16:creationId xmlns:a16="http://schemas.microsoft.com/office/drawing/2014/main" id="{B9E612AA-8E8C-5740-9207-CE15378C3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/>
          <a:stretch/>
        </p:blipFill>
        <p:spPr bwMode="auto">
          <a:xfrm>
            <a:off x="448979" y="3788264"/>
            <a:ext cx="1754622" cy="5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Автоматизация Service Desk, система обработки заявок, процессы ITSM">
            <a:extLst>
              <a:ext uri="{FF2B5EF4-FFF2-40B4-BE49-F238E27FC236}">
                <a16:creationId xmlns:a16="http://schemas.microsoft.com/office/drawing/2014/main" id="{6E5A8AD2-DB70-7B44-A0C1-397949220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90" y="1842840"/>
            <a:ext cx="1459417" cy="5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C455F71-47A7-F64F-A56C-963AA18BBC60}"/>
              </a:ext>
            </a:extLst>
          </p:cNvPr>
          <p:cNvGrpSpPr>
            <a:grpSpLocks noChangeAspect="1"/>
          </p:cNvGrpSpPr>
          <p:nvPr/>
        </p:nvGrpSpPr>
        <p:grpSpPr>
          <a:xfrm>
            <a:off x="457104" y="1773238"/>
            <a:ext cx="1753957" cy="684000"/>
            <a:chOff x="3657601" y="4196672"/>
            <a:chExt cx="3029532" cy="1181444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B2E315BE-26BD-E44A-A68D-68FC72247905}"/>
                </a:ext>
              </a:extLst>
            </p:cNvPr>
            <p:cNvSpPr/>
            <p:nvPr/>
          </p:nvSpPr>
          <p:spPr>
            <a:xfrm>
              <a:off x="3657601" y="4196672"/>
              <a:ext cx="3029532" cy="1181444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FA8755D-0237-3746-A05B-B01915A6D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367" y="4405534"/>
              <a:ext cx="2376000" cy="76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 descr="Zendesk SVG Vector Logos - Vector Logo Zone">
            <a:extLst>
              <a:ext uri="{FF2B5EF4-FFF2-40B4-BE49-F238E27FC236}">
                <a16:creationId xmlns:a16="http://schemas.microsoft.com/office/drawing/2014/main" id="{51F13766-1FF8-E940-B19A-34322C628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6617" b="25998"/>
          <a:stretch/>
        </p:blipFill>
        <p:spPr bwMode="auto">
          <a:xfrm>
            <a:off x="3166810" y="2817427"/>
            <a:ext cx="1860181" cy="4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С Предприятие | Программ инжиниринг">
            <a:extLst>
              <a:ext uri="{FF2B5EF4-FFF2-40B4-BE49-F238E27FC236}">
                <a16:creationId xmlns:a16="http://schemas.microsoft.com/office/drawing/2014/main" id="{C69981DA-577B-9745-B1A4-F98656819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8821" r="6183" b="11182"/>
          <a:stretch/>
        </p:blipFill>
        <p:spPr bwMode="auto">
          <a:xfrm>
            <a:off x="6413690" y="4565275"/>
            <a:ext cx="1190066" cy="10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КГК мониторинг (KGK-global) - вход в личный кабинет">
            <a:extLst>
              <a:ext uri="{FF2B5EF4-FFF2-40B4-BE49-F238E27FC236}">
                <a16:creationId xmlns:a16="http://schemas.microsoft.com/office/drawing/2014/main" id="{0B6A6046-3536-C547-896C-0B1ED5D06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11660"/>
          <a:stretch/>
        </p:blipFill>
        <p:spPr bwMode="auto">
          <a:xfrm>
            <a:off x="6413690" y="2714826"/>
            <a:ext cx="1459417" cy="67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ᐈ Процессинговая компания Передовые Платежные Решения у метро Сокол -  Другие финансовые организации в Москве - телефоны и адреса на Yell.ru">
            <a:extLst>
              <a:ext uri="{FF2B5EF4-FFF2-40B4-BE49-F238E27FC236}">
                <a16:creationId xmlns:a16="http://schemas.microsoft.com/office/drawing/2014/main" id="{BB9E08CD-0D3B-BC4A-8CBE-230A4C51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90" y="3631582"/>
            <a:ext cx="1501039" cy="84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343B6F0-6449-D04E-8ECF-00647314E7C2}"/>
              </a:ext>
            </a:extLst>
          </p:cNvPr>
          <p:cNvGrpSpPr/>
          <p:nvPr/>
        </p:nvGrpSpPr>
        <p:grpSpPr>
          <a:xfrm>
            <a:off x="3166810" y="4889238"/>
            <a:ext cx="2230182" cy="445752"/>
            <a:chOff x="7376309" y="3779851"/>
            <a:chExt cx="2843987" cy="568435"/>
          </a:xfrm>
        </p:grpSpPr>
        <p:pic>
          <p:nvPicPr>
            <p:cNvPr id="2050" name="Picture 2" descr="Найден способ бесплатно добавить 20 ГБ на Яндекс.Диск: Новости: Наука и  технологии — Ferra.ru">
              <a:extLst>
                <a:ext uri="{FF2B5EF4-FFF2-40B4-BE49-F238E27FC236}">
                  <a16:creationId xmlns:a16="http://schemas.microsoft.com/office/drawing/2014/main" id="{9E1319BA-C20B-084C-AF22-A50CCB5454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6" t="64188" r="29107" b="15564"/>
            <a:stretch/>
          </p:blipFill>
          <p:spPr bwMode="auto">
            <a:xfrm>
              <a:off x="8290204" y="3812247"/>
              <a:ext cx="1930092" cy="503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Найден способ бесплатно добавить 20 ГБ на Яндекс.Диск: Новости: Наука и  технологии — Ferra.ru">
              <a:extLst>
                <a:ext uri="{FF2B5EF4-FFF2-40B4-BE49-F238E27FC236}">
                  <a16:creationId xmlns:a16="http://schemas.microsoft.com/office/drawing/2014/main" id="{709035D4-4604-9B4F-A1E8-FA7A97C93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81" t="11555" r="34754" b="49193"/>
            <a:stretch/>
          </p:blipFill>
          <p:spPr bwMode="auto">
            <a:xfrm>
              <a:off x="7376309" y="3779851"/>
              <a:ext cx="812765" cy="568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3D8B06-DE13-3843-8FA6-C8E971E44E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04" y="2849659"/>
            <a:ext cx="1685555" cy="409073"/>
          </a:xfrm>
          <a:prstGeom prst="rect">
            <a:avLst/>
          </a:prstGeom>
        </p:spPr>
      </p:pic>
      <p:pic>
        <p:nvPicPr>
          <p:cNvPr id="1028" name="Picture 4" descr="BMC Remedy - Store Anywhere365 : Store Anywhere365">
            <a:extLst>
              <a:ext uri="{FF2B5EF4-FFF2-40B4-BE49-F238E27FC236}">
                <a16:creationId xmlns:a16="http://schemas.microsoft.com/office/drawing/2014/main" id="{81F644B0-4BFE-7B42-BC64-6CB9877EE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37916" r="22694" b="38107"/>
          <a:stretch/>
        </p:blipFill>
        <p:spPr bwMode="auto">
          <a:xfrm>
            <a:off x="3166810" y="1828550"/>
            <a:ext cx="2302643" cy="5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одзаголовок 52">
            <a:extLst>
              <a:ext uri="{FF2B5EF4-FFF2-40B4-BE49-F238E27FC236}">
                <a16:creationId xmlns:a16="http://schemas.microsoft.com/office/drawing/2014/main" id="{5586CEF6-8906-3E44-9872-55A8618CE21B}"/>
              </a:ext>
            </a:extLst>
          </p:cNvPr>
          <p:cNvSpPr txBox="1">
            <a:spLocks/>
          </p:cNvSpPr>
          <p:nvPr/>
        </p:nvSpPr>
        <p:spPr>
          <a:xfrm>
            <a:off x="448979" y="933820"/>
            <a:ext cx="10561440" cy="39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/>
              <a:t>Системы доступные для объединения</a:t>
            </a:r>
          </a:p>
        </p:txBody>
      </p:sp>
      <p:sp>
        <p:nvSpPr>
          <p:cNvPr id="30" name="Google Shape;191;p21">
            <a:extLst>
              <a:ext uri="{FF2B5EF4-FFF2-40B4-BE49-F238E27FC236}">
                <a16:creationId xmlns:a16="http://schemas.microsoft.com/office/drawing/2014/main" id="{2D99C16F-6150-EF44-9E96-47A743E89F79}"/>
              </a:ext>
            </a:extLst>
          </p:cNvPr>
          <p:cNvSpPr/>
          <p:nvPr/>
        </p:nvSpPr>
        <p:spPr>
          <a:xfrm>
            <a:off x="8947233" y="2355619"/>
            <a:ext cx="3064452" cy="2146762"/>
          </a:xfrm>
          <a:prstGeom prst="rect">
            <a:avLst/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dirty="0">
                <a:latin typeface="+mj-lt"/>
                <a:ea typeface="Arial"/>
                <a:cs typeface="Arial"/>
                <a:sym typeface="Arial"/>
              </a:rPr>
              <a:t>Интеграционное</a:t>
            </a:r>
          </a:p>
          <a:p>
            <a:pPr algn="ctr"/>
            <a:r>
              <a:rPr lang="ru-RU" sz="2400" b="1" dirty="0">
                <a:latin typeface="+mj-lt"/>
                <a:ea typeface="Arial"/>
                <a:cs typeface="Arial"/>
                <a:sym typeface="Arial"/>
              </a:rPr>
              <a:t>Ядро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792C846-ABEF-6A45-A418-0875ECD368B5}"/>
              </a:ext>
            </a:extLst>
          </p:cNvPr>
          <p:cNvGrpSpPr/>
          <p:nvPr/>
        </p:nvGrpSpPr>
        <p:grpSpPr>
          <a:xfrm>
            <a:off x="3116010" y="3655885"/>
            <a:ext cx="2742912" cy="796227"/>
            <a:chOff x="344782" y="3399493"/>
            <a:chExt cx="2742912" cy="796227"/>
          </a:xfrm>
        </p:grpSpPr>
        <p:pic>
          <p:nvPicPr>
            <p:cNvPr id="1034" name="Picture 10" descr="Email значок">
              <a:extLst>
                <a:ext uri="{FF2B5EF4-FFF2-40B4-BE49-F238E27FC236}">
                  <a16:creationId xmlns:a16="http://schemas.microsoft.com/office/drawing/2014/main" id="{D7192C45-3835-F44C-B9B3-D63391E3C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82" y="3399493"/>
              <a:ext cx="796227" cy="796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одзаголовок 52">
              <a:extLst>
                <a:ext uri="{FF2B5EF4-FFF2-40B4-BE49-F238E27FC236}">
                  <a16:creationId xmlns:a16="http://schemas.microsoft.com/office/drawing/2014/main" id="{607FE4C2-0171-4748-A60E-3E4EF9904551}"/>
                </a:ext>
              </a:extLst>
            </p:cNvPr>
            <p:cNvSpPr txBox="1">
              <a:spLocks/>
            </p:cNvSpPr>
            <p:nvPr/>
          </p:nvSpPr>
          <p:spPr>
            <a:xfrm>
              <a:off x="1171283" y="3653437"/>
              <a:ext cx="1916411" cy="4735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r>
                <a:rPr lang="ru-RU" sz="14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anose="020B0604030504040204" pitchFamily="34" charset="0"/>
                </a:rPr>
                <a:t>Любой почтовый клиент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18056CF-B89F-A248-B80E-E953B934C265}"/>
              </a:ext>
            </a:extLst>
          </p:cNvPr>
          <p:cNvGrpSpPr/>
          <p:nvPr/>
        </p:nvGrpSpPr>
        <p:grpSpPr>
          <a:xfrm>
            <a:off x="457104" y="4824274"/>
            <a:ext cx="1620000" cy="575681"/>
            <a:chOff x="442913" y="4934673"/>
            <a:chExt cx="2028164" cy="72072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94EBCE1-D224-A247-BB15-593FAD2BF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3" y="4934673"/>
              <a:ext cx="720725" cy="72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Telegram Logo, history, meaning, symbol, PNG">
              <a:extLst>
                <a:ext uri="{FF2B5EF4-FFF2-40B4-BE49-F238E27FC236}">
                  <a16:creationId xmlns:a16="http://schemas.microsoft.com/office/drawing/2014/main" id="{D273EBE4-2235-ED4B-9113-E5E90F40B7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5" t="74466" r="19778"/>
            <a:stretch/>
          </p:blipFill>
          <p:spPr bwMode="auto">
            <a:xfrm>
              <a:off x="1284095" y="5155078"/>
              <a:ext cx="1186982" cy="27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0173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75D9D-0DB4-5842-B843-9BFFF7D4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44826CC-C6AD-5C4B-BDF4-F5B9DD014A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5DC3F7-6D8B-A342-B4F6-6458C328A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2"/>
          <a:stretch/>
        </p:blipFill>
        <p:spPr>
          <a:xfrm>
            <a:off x="452057" y="1288414"/>
            <a:ext cx="7860499" cy="44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A7831-BD0E-BB43-9FD0-F5B53D43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" dirty="0"/>
              <a:t>Автоматизация бизнеса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A0DC5E-F2CA-9A41-B1FF-14E089D3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A3E999-CB75-574E-BCEB-9F7222267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207950"/>
            <a:ext cx="4591203" cy="506585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800" b="1" dirty="0">
                <a:highlight>
                  <a:srgbClr val="FFFFFF"/>
                </a:highlight>
              </a:rPr>
              <a:t>Цели автоматизации: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Сконцентрировать в едином цифровом пространстве взаимодействие между всеми подразделениями организации, клиентами </a:t>
            </a:r>
            <a:br>
              <a:rPr lang="ru-RU" sz="1400" dirty="0">
                <a:highlight>
                  <a:srgbClr val="FFFFFF"/>
                </a:highlight>
              </a:rPr>
            </a:br>
            <a:r>
              <a:rPr lang="ru-RU" sz="1400" dirty="0">
                <a:highlight>
                  <a:srgbClr val="FFFFFF"/>
                </a:highlight>
              </a:rPr>
              <a:t>и партнерами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Оптимизировать и упростить текущие процессы, сократить процент человеческих ошибок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Ускорить обработку и закрытие обращений, инцидентов и задач, повысить прозрачность их диспетчеризации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Повысить удовлетворенность клиентов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Оптимизировать механизмы внутренней </a:t>
            </a:r>
            <a:br>
              <a:rPr lang="ru-RU" sz="1400" dirty="0">
                <a:highlight>
                  <a:srgbClr val="FFFFFF"/>
                </a:highlight>
              </a:rPr>
            </a:br>
            <a:r>
              <a:rPr lang="ru-RU" sz="1400" dirty="0">
                <a:highlight>
                  <a:srgbClr val="FFFFFF"/>
                </a:highlight>
              </a:rPr>
              <a:t>и внешней отчетности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Оптимизировать нагрузку на персонал </a:t>
            </a:r>
            <a:br>
              <a:rPr lang="ru-RU" sz="1400" dirty="0">
                <a:highlight>
                  <a:srgbClr val="FFFFFF"/>
                </a:highlight>
              </a:rPr>
            </a:br>
            <a:r>
              <a:rPr lang="ru-RU" sz="1400" dirty="0">
                <a:highlight>
                  <a:srgbClr val="FFFFFF"/>
                </a:highlight>
              </a:rPr>
              <a:t>и сократить расходы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highlight>
                  <a:srgbClr val="FFFFFF"/>
                </a:highlight>
              </a:rPr>
              <a:t>Получить возможность прогнозирования необходимых ресурсов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CB677868-A26F-E143-BE8A-22458D2F0C73}"/>
              </a:ext>
            </a:extLst>
          </p:cNvPr>
          <p:cNvSpPr txBox="1">
            <a:spLocks/>
          </p:cNvSpPr>
          <p:nvPr/>
        </p:nvSpPr>
        <p:spPr>
          <a:xfrm>
            <a:off x="5870258" y="1207950"/>
            <a:ext cx="4291686" cy="50658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b="1" dirty="0"/>
              <a:t>Возможности М4</a:t>
            </a:r>
            <a:r>
              <a:rPr lang="ru" sz="1800" b="1" dirty="0">
                <a:highlight>
                  <a:srgbClr val="FFFFFF"/>
                </a:highlight>
              </a:rPr>
              <a:t>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Широкий и настраиваемый под задачи бизнеса функционал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Готовые программные и аппаратные решения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Управление обращениями, инцидентами и задачами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Контроль мобильного и стационарного персонала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Возможность масштабирования и интеграции с другими ИТ-решениями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Встроенные отчеты и гибкие настройки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Наличие мобильных приложений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 err="1"/>
              <a:t>Омниканальность</a:t>
            </a:r>
            <a:endParaRPr lang="ru-RU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Клиентский сервис</a:t>
            </a:r>
            <a:r>
              <a:rPr lang="en-US" sz="1400" dirty="0"/>
              <a:t> </a:t>
            </a:r>
            <a:r>
              <a:rPr lang="ru-RU" sz="1400" dirty="0"/>
              <a:t>и доступ к обновлениям.</a:t>
            </a:r>
          </a:p>
        </p:txBody>
      </p:sp>
    </p:spTree>
    <p:extLst>
      <p:ext uri="{BB962C8B-B14F-4D97-AF65-F5344CB8AC3E}">
        <p14:creationId xmlns:p14="http://schemas.microsoft.com/office/powerpoint/2010/main" val="978875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9109D38-CBAC-474B-821F-8351B6149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447" y="1968530"/>
              <a:ext cx="3985296" cy="1628775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6812" y="3429000"/>
              <a:ext cx="3457575" cy="162877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36DF2B0-7F5A-CB46-A67B-F28AA6CF6244}"/>
              </a:ext>
            </a:extLst>
          </p:cNvPr>
          <p:cNvSpPr txBox="1"/>
          <p:nvPr/>
        </p:nvSpPr>
        <p:spPr>
          <a:xfrm>
            <a:off x="2827658" y="6282450"/>
            <a:ext cx="28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DCC59"/>
              </a:buClr>
              <a:buSzPct val="120000"/>
            </a:pPr>
            <a:r>
              <a:rPr lang="ru-RU" sz="600" dirty="0"/>
              <a:t>*Акция проводится в рамках федеральной программы поддержки субъектов малого и среднего предпринимательства (МСП) в соответствии с Постановлением Правительства Российской Федерации от 28.06.2021 № 1031 при поддержке РФРИТ и </a:t>
            </a:r>
            <a:r>
              <a:rPr lang="ru-RU" sz="600" dirty="0" err="1"/>
              <a:t>Минцифры</a:t>
            </a:r>
            <a:r>
              <a:rPr lang="ru-RU" sz="600" dirty="0"/>
              <a:t> России.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DF2B0-7F5A-CB46-A67B-F28AA6CF6244}"/>
              </a:ext>
            </a:extLst>
          </p:cNvPr>
          <p:cNvSpPr txBox="1"/>
          <p:nvPr/>
        </p:nvSpPr>
        <p:spPr>
          <a:xfrm>
            <a:off x="1132042" y="1476707"/>
            <a:ext cx="423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DCC59"/>
              </a:buClr>
              <a:buSzPct val="120000"/>
            </a:pPr>
            <a:r>
              <a:rPr lang="ru-RU" sz="1600" dirty="0"/>
              <a:t>Запроси персональную демонстрацию!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029" y="2370629"/>
            <a:ext cx="2191056" cy="21910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4" y="6249306"/>
            <a:ext cx="2787015" cy="490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6DF2B0-7F5A-CB46-A67B-F28AA6CF6244}"/>
              </a:ext>
            </a:extLst>
          </p:cNvPr>
          <p:cNvSpPr txBox="1"/>
          <p:nvPr/>
        </p:nvSpPr>
        <p:spPr>
          <a:xfrm>
            <a:off x="206379" y="1819824"/>
            <a:ext cx="653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DCC59"/>
              </a:buClr>
              <a:buSzPct val="120000"/>
            </a:pPr>
            <a:r>
              <a:rPr lang="ru-RU" sz="1400" dirty="0"/>
              <a:t>Мы поможем вам организовать </a:t>
            </a:r>
            <a:r>
              <a:rPr lang="en-US" sz="1400" dirty="0"/>
              <a:t>“</a:t>
            </a:r>
            <a:r>
              <a:rPr lang="ru-RU" sz="1400" dirty="0"/>
              <a:t>прозрачный</a:t>
            </a:r>
            <a:r>
              <a:rPr lang="en-US" sz="1400" dirty="0"/>
              <a:t>”</a:t>
            </a:r>
            <a:r>
              <a:rPr lang="ru-RU" sz="1400" dirty="0"/>
              <a:t> и качественный сервис!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6DF2B0-7F5A-CB46-A67B-F28AA6CF6244}"/>
              </a:ext>
            </a:extLst>
          </p:cNvPr>
          <p:cNvSpPr txBox="1"/>
          <p:nvPr/>
        </p:nvSpPr>
        <p:spPr>
          <a:xfrm>
            <a:off x="1353708" y="4676959"/>
            <a:ext cx="244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DCC59"/>
              </a:buClr>
              <a:buSzPct val="120000"/>
            </a:pPr>
            <a:r>
              <a:rPr lang="ru-RU" sz="1600" dirty="0"/>
              <a:t>Получи М4 за полцены!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35" y="4473828"/>
            <a:ext cx="541685" cy="541685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700745" y="4538459"/>
            <a:ext cx="12196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Open Sans" pitchFamily="2" charset="0"/>
              </a:rPr>
              <a:t>350 ₽</a:t>
            </a:r>
            <a:r>
              <a:rPr kumimoji="0" lang="ru-RU" altLang="ru-RU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Open Sans" pitchFamily="2" charset="0"/>
              </a:rPr>
              <a:t>*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itchFamily="2" charset="0"/>
              </a:rPr>
              <a:t>-50%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E2E2E2"/>
                </a:solidFill>
                <a:effectLst/>
                <a:latin typeface="+mn-lt"/>
                <a:cs typeface="Open Sans" pitchFamily="2" charset="0"/>
              </a:rPr>
              <a:t>700 ₽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DF2B0-7F5A-CB46-A67B-F28AA6CF6244}"/>
              </a:ext>
            </a:extLst>
          </p:cNvPr>
          <p:cNvSpPr txBox="1"/>
          <p:nvPr/>
        </p:nvSpPr>
        <p:spPr>
          <a:xfrm>
            <a:off x="3678009" y="4689008"/>
            <a:ext cx="717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DCC59"/>
              </a:buClr>
              <a:buSzPct val="120000"/>
            </a:pPr>
            <a:r>
              <a:rPr lang="ru-RU" sz="1600" dirty="0"/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66697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A7831-BD0E-BB43-9FD0-F5B53D43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" dirty="0"/>
              <a:t>Автоматизация бизнеса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A0DC5E-F2CA-9A41-B1FF-14E089D3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A3E999-CB75-574E-BCEB-9F7222267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207950"/>
            <a:ext cx="4793116" cy="506585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b="1" dirty="0"/>
              <a:t>Результаты</a:t>
            </a:r>
            <a:r>
              <a:rPr lang="ru" sz="1800" b="1" dirty="0">
                <a:highlight>
                  <a:srgbClr val="FFFFFF"/>
                </a:highlight>
              </a:rPr>
              <a:t>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Гибкая, прозрачная и эффективная работа с обращениями, инцидентами и задачами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Соблюдение контрольных сроков по условиям внутренних и внешних договоров</a:t>
            </a:r>
            <a:r>
              <a:rPr lang="en-US" sz="1400" dirty="0"/>
              <a:t> </a:t>
            </a:r>
            <a:r>
              <a:rPr lang="ru-RU" sz="1400" dirty="0"/>
              <a:t>(</a:t>
            </a:r>
            <a:r>
              <a:rPr lang="en-US" sz="1400" dirty="0"/>
              <a:t>OLA</a:t>
            </a:r>
            <a:r>
              <a:rPr lang="ru-RU" sz="1400" dirty="0"/>
              <a:t>, </a:t>
            </a:r>
            <a:r>
              <a:rPr lang="en-US" sz="1400" dirty="0"/>
              <a:t>SLA)</a:t>
            </a:r>
            <a:endParaRPr lang="ru-RU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Учет </a:t>
            </a:r>
            <a:r>
              <a:rPr lang="en-US" sz="1400" dirty="0"/>
              <a:t>SLA </a:t>
            </a:r>
            <a:r>
              <a:rPr lang="ru-RU" sz="1400" dirty="0"/>
              <a:t>сотрудников, сопоставления текущего </a:t>
            </a:r>
            <a:r>
              <a:rPr lang="en-US" sz="1400" dirty="0"/>
              <a:t>SLA</a:t>
            </a:r>
            <a:r>
              <a:rPr lang="ru-RU" sz="1400" dirty="0"/>
              <a:t> и фактически затраченного времени</a:t>
            </a:r>
            <a:r>
              <a:rPr lang="en-US" sz="1400" dirty="0"/>
              <a:t> </a:t>
            </a:r>
            <a:endParaRPr lang="ru-RU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Удобство работы для всех участников процесса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Коммуникация с клиентами и партнерами в единой системе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Быстрая и простая отчетность перед заказчиками.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Повышение эффективности подразделений </a:t>
            </a:r>
            <a:br>
              <a:rPr lang="ru-RU" sz="1400" dirty="0"/>
            </a:br>
            <a:r>
              <a:rPr lang="ru-RU" sz="1400" dirty="0"/>
              <a:t>и подрядных организаций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Сокращение статей расходов. (ГСМ, ФОТ, потери оборудования)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AD487D-FB27-BA4D-AF2E-EECF35289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6661" y="1666439"/>
            <a:ext cx="4924800" cy="35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783A0-7687-2543-BC9A-1234AB28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09377"/>
            <a:ext cx="10515600" cy="2248945"/>
          </a:xfrm>
          <a:ln>
            <a:noFill/>
          </a:ln>
        </p:spPr>
        <p:txBody>
          <a:bodyPr/>
          <a:lstStyle/>
          <a:p>
            <a:r>
              <a:rPr lang="ru-RU" dirty="0"/>
              <a:t>12 </a:t>
            </a:r>
            <a:r>
              <a:rPr lang="ru-RU" dirty="0" err="1"/>
              <a:t>Микросервисов</a:t>
            </a:r>
            <a:r>
              <a:rPr lang="ru-RU" dirty="0"/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950A1-7C0C-784B-A4C8-62CB52B0C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26673"/>
            <a:ext cx="10515600" cy="1762977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SaaS </a:t>
            </a:r>
            <a:r>
              <a:rPr lang="ru-RU" sz="3000" b="1" dirty="0">
                <a:solidFill>
                  <a:schemeClr val="tx1"/>
                </a:solidFill>
              </a:rPr>
              <a:t>модель</a:t>
            </a:r>
            <a:r>
              <a:rPr lang="ru-RU" sz="4500" b="1" dirty="0">
                <a:solidFill>
                  <a:schemeClr val="tx1"/>
                </a:solidFill>
              </a:rPr>
              <a:t/>
            </a:r>
            <a:br>
              <a:rPr lang="ru-RU" sz="4500" b="1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tx1"/>
                </a:solidFill>
              </a:rPr>
              <a:t>Доступ к обновлениям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tx1"/>
                </a:solidFill>
              </a:rPr>
              <a:t>Клиентский сервис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tx1"/>
                </a:solidFill>
              </a:rPr>
              <a:t>Техническая поддержка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D806D6-2796-0B42-83CA-33213898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1C74C-EA46-C846-A3BA-2D89ABA7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Все </a:t>
            </a:r>
            <a:r>
              <a:rPr lang="ru-RU" dirty="0" err="1"/>
              <a:t>микросервисы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F08346-4D45-CD43-9E6F-518EA60E62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Google Shape;191;p21">
            <a:extLst>
              <a:ext uri="{FF2B5EF4-FFF2-40B4-BE49-F238E27FC236}">
                <a16:creationId xmlns:a16="http://schemas.microsoft.com/office/drawing/2014/main" id="{3ED21E9C-E5D6-1746-9266-4481FB85AC49}"/>
              </a:ext>
            </a:extLst>
          </p:cNvPr>
          <p:cNvSpPr/>
          <p:nvPr/>
        </p:nvSpPr>
        <p:spPr>
          <a:xfrm>
            <a:off x="8947233" y="2355619"/>
            <a:ext cx="3064452" cy="2146762"/>
          </a:xfrm>
          <a:prstGeom prst="rect">
            <a:avLst/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М4 SYSTEMS</a:t>
            </a:r>
            <a:endParaRPr sz="4000" b="1" dirty="0">
              <a:solidFill>
                <a:schemeClr val="bg1"/>
              </a:solidFill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spc="30" dirty="0" err="1">
                <a:solidFill>
                  <a:schemeClr val="bg1"/>
                </a:solidFill>
              </a:rPr>
              <a:t>microservices</a:t>
            </a:r>
            <a:endParaRPr sz="2400" spc="30" dirty="0">
              <a:solidFill>
                <a:schemeClr val="bg1"/>
              </a:solidFill>
            </a:endParaRPr>
          </a:p>
        </p:txBody>
      </p:sp>
      <p:sp>
        <p:nvSpPr>
          <p:cNvPr id="7" name="Google Shape;184;p21">
            <a:extLst>
              <a:ext uri="{FF2B5EF4-FFF2-40B4-BE49-F238E27FC236}">
                <a16:creationId xmlns:a16="http://schemas.microsoft.com/office/drawing/2014/main" id="{87BE8E90-CCBF-D445-9F83-44AA5F7583EF}"/>
              </a:ext>
            </a:extLst>
          </p:cNvPr>
          <p:cNvSpPr/>
          <p:nvPr/>
        </p:nvSpPr>
        <p:spPr>
          <a:xfrm>
            <a:off x="440117" y="1592263"/>
            <a:ext cx="27972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 err="1">
                <a:solidFill>
                  <a:schemeClr val="dk1"/>
                </a:solidFill>
              </a:rPr>
              <a:t>Service</a:t>
            </a:r>
            <a:r>
              <a:rPr lang="ru-RU" sz="1600" dirty="0">
                <a:solidFill>
                  <a:schemeClr val="dk1"/>
                </a:solidFill>
              </a:rPr>
              <a:t> </a:t>
            </a:r>
            <a:r>
              <a:rPr lang="ru-RU" sz="1600" dirty="0" err="1">
                <a:solidFill>
                  <a:schemeClr val="dk1"/>
                </a:solidFill>
              </a:rPr>
              <a:t>Desk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AA30744-F1D8-464C-B906-3E586D6BAFAF}"/>
              </a:ext>
            </a:extLst>
          </p:cNvPr>
          <p:cNvSpPr/>
          <p:nvPr/>
        </p:nvSpPr>
        <p:spPr>
          <a:xfrm>
            <a:off x="562985" y="1703497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52614A-2E79-3447-8BF3-6DF0F1B5C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745" y="1867257"/>
            <a:ext cx="288000" cy="288000"/>
          </a:xfrm>
          <a:prstGeom prst="rect">
            <a:avLst/>
          </a:prstGeom>
        </p:spPr>
      </p:pic>
      <p:sp>
        <p:nvSpPr>
          <p:cNvPr id="9" name="Google Shape;186;p21">
            <a:extLst>
              <a:ext uri="{FF2B5EF4-FFF2-40B4-BE49-F238E27FC236}">
                <a16:creationId xmlns:a16="http://schemas.microsoft.com/office/drawing/2014/main" id="{DEF878A8-F7C8-7449-94EE-33A2DF52DA33}"/>
              </a:ext>
            </a:extLst>
          </p:cNvPr>
          <p:cNvSpPr/>
          <p:nvPr/>
        </p:nvSpPr>
        <p:spPr>
          <a:xfrm>
            <a:off x="3500512" y="1592263"/>
            <a:ext cx="2483602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 err="1">
                <a:solidFill>
                  <a:schemeClr val="dk1"/>
                </a:solidFill>
              </a:rPr>
              <a:t>Геолокация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C8852E6-CC55-0742-B903-81EDF8445DE6}"/>
              </a:ext>
            </a:extLst>
          </p:cNvPr>
          <p:cNvSpPr/>
          <p:nvPr/>
        </p:nvSpPr>
        <p:spPr>
          <a:xfrm>
            <a:off x="3618676" y="1698503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33E20DF-E131-7A48-AF7A-A197B465F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2436" y="1862263"/>
            <a:ext cx="288000" cy="288000"/>
          </a:xfrm>
          <a:prstGeom prst="rect">
            <a:avLst/>
          </a:prstGeom>
        </p:spPr>
      </p:pic>
      <p:sp>
        <p:nvSpPr>
          <p:cNvPr id="10" name="Google Shape;187;p21">
            <a:extLst>
              <a:ext uri="{FF2B5EF4-FFF2-40B4-BE49-F238E27FC236}">
                <a16:creationId xmlns:a16="http://schemas.microsoft.com/office/drawing/2014/main" id="{5FBF21C5-CF44-E54A-AC46-6F323BCF35F3}"/>
              </a:ext>
            </a:extLst>
          </p:cNvPr>
          <p:cNvSpPr/>
          <p:nvPr/>
        </p:nvSpPr>
        <p:spPr>
          <a:xfrm>
            <a:off x="3500512" y="3842941"/>
            <a:ext cx="24876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  <a:sym typeface="Arial"/>
              </a:rPr>
              <a:t>Чек-листы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1CE80E3-3824-424E-ADA4-B969EB899718}"/>
              </a:ext>
            </a:extLst>
          </p:cNvPr>
          <p:cNvSpPr/>
          <p:nvPr/>
        </p:nvSpPr>
        <p:spPr>
          <a:xfrm>
            <a:off x="3614942" y="3949181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A6A1DC9-A67E-8B4C-ACBA-D0821D2E4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8702" y="4112941"/>
            <a:ext cx="288000" cy="288000"/>
          </a:xfrm>
          <a:prstGeom prst="rect">
            <a:avLst/>
          </a:prstGeom>
        </p:spPr>
      </p:pic>
      <p:sp>
        <p:nvSpPr>
          <p:cNvPr id="11" name="Google Shape;188;p21">
            <a:extLst>
              <a:ext uri="{FF2B5EF4-FFF2-40B4-BE49-F238E27FC236}">
                <a16:creationId xmlns:a16="http://schemas.microsoft.com/office/drawing/2014/main" id="{FB0D6674-D2BA-C747-8C60-AA6F3D2C045A}"/>
              </a:ext>
            </a:extLst>
          </p:cNvPr>
          <p:cNvSpPr/>
          <p:nvPr/>
        </p:nvSpPr>
        <p:spPr>
          <a:xfrm>
            <a:off x="3500512" y="2717602"/>
            <a:ext cx="24876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>
                <a:solidFill>
                  <a:schemeClr val="dk1"/>
                </a:solidFill>
              </a:rPr>
              <a:t>База знаний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FC750F1-A509-CB4B-AE28-3E11C647EA73}"/>
              </a:ext>
            </a:extLst>
          </p:cNvPr>
          <p:cNvSpPr/>
          <p:nvPr/>
        </p:nvSpPr>
        <p:spPr>
          <a:xfrm>
            <a:off x="3618680" y="2823842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12B672-825F-0648-9ABE-0D8AA96750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82440" y="2987602"/>
            <a:ext cx="288000" cy="288000"/>
          </a:xfrm>
          <a:prstGeom prst="rect">
            <a:avLst/>
          </a:prstGeom>
        </p:spPr>
      </p:pic>
      <p:sp>
        <p:nvSpPr>
          <p:cNvPr id="6" name="Google Shape;183;p21">
            <a:extLst>
              <a:ext uri="{FF2B5EF4-FFF2-40B4-BE49-F238E27FC236}">
                <a16:creationId xmlns:a16="http://schemas.microsoft.com/office/drawing/2014/main" id="{F8BF8FF8-BEAB-A84C-B626-B19C1336833F}"/>
              </a:ext>
            </a:extLst>
          </p:cNvPr>
          <p:cNvSpPr/>
          <p:nvPr/>
        </p:nvSpPr>
        <p:spPr>
          <a:xfrm>
            <a:off x="450950" y="2717602"/>
            <a:ext cx="27972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>
                <a:solidFill>
                  <a:schemeClr val="dk1"/>
                </a:solidFill>
              </a:rPr>
              <a:t>Мобильное приложение</a:t>
            </a:r>
            <a:endParaRPr sz="1600">
              <a:solidFill>
                <a:schemeClr val="dk1"/>
              </a:solidFill>
              <a:sym typeface="Arial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F7BBC5F-8DC1-A54C-98DA-DE15BC7AE626}"/>
              </a:ext>
            </a:extLst>
          </p:cNvPr>
          <p:cNvSpPr/>
          <p:nvPr/>
        </p:nvSpPr>
        <p:spPr>
          <a:xfrm>
            <a:off x="573818" y="2823842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91A0B11-02E2-ED43-B920-2EF186B75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578" y="2987602"/>
            <a:ext cx="288000" cy="288000"/>
          </a:xfrm>
          <a:prstGeom prst="rect">
            <a:avLst/>
          </a:prstGeom>
        </p:spPr>
      </p:pic>
      <p:sp>
        <p:nvSpPr>
          <p:cNvPr id="12" name="Google Shape;189;p21">
            <a:extLst>
              <a:ext uri="{FF2B5EF4-FFF2-40B4-BE49-F238E27FC236}">
                <a16:creationId xmlns:a16="http://schemas.microsoft.com/office/drawing/2014/main" id="{95690DEF-6E6F-1C4C-B4EA-D61BE81AA7DF}"/>
              </a:ext>
            </a:extLst>
          </p:cNvPr>
          <p:cNvSpPr/>
          <p:nvPr/>
        </p:nvSpPr>
        <p:spPr>
          <a:xfrm>
            <a:off x="6240474" y="1592263"/>
            <a:ext cx="1820694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</a:rPr>
              <a:t>Чаты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F579FEA-F843-E84A-9B3D-79E96709847C}"/>
              </a:ext>
            </a:extLst>
          </p:cNvPr>
          <p:cNvSpPr/>
          <p:nvPr/>
        </p:nvSpPr>
        <p:spPr>
          <a:xfrm>
            <a:off x="6354904" y="1698503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E859964-28CB-7D46-A923-0CAC9B4C90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18664" y="1862263"/>
            <a:ext cx="288000" cy="288000"/>
          </a:xfrm>
          <a:prstGeom prst="rect">
            <a:avLst/>
          </a:prstGeom>
        </p:spPr>
      </p:pic>
      <p:sp>
        <p:nvSpPr>
          <p:cNvPr id="48" name="Google Shape;198;p21">
            <a:extLst>
              <a:ext uri="{FF2B5EF4-FFF2-40B4-BE49-F238E27FC236}">
                <a16:creationId xmlns:a16="http://schemas.microsoft.com/office/drawing/2014/main" id="{B2B23E2A-5FEE-BB43-B010-1CBE00DDB440}"/>
              </a:ext>
            </a:extLst>
          </p:cNvPr>
          <p:cNvSpPr/>
          <p:nvPr/>
        </p:nvSpPr>
        <p:spPr>
          <a:xfrm>
            <a:off x="438617" y="4971138"/>
            <a:ext cx="27987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</a:rPr>
              <a:t>Портал счетчики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7B76FF07-27DF-7647-B581-FBAE102347CC}"/>
              </a:ext>
            </a:extLst>
          </p:cNvPr>
          <p:cNvSpPr/>
          <p:nvPr/>
        </p:nvSpPr>
        <p:spPr>
          <a:xfrm>
            <a:off x="553055" y="5077378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Google Shape;185;p21">
            <a:extLst>
              <a:ext uri="{FF2B5EF4-FFF2-40B4-BE49-F238E27FC236}">
                <a16:creationId xmlns:a16="http://schemas.microsoft.com/office/drawing/2014/main" id="{FEB18302-2234-0E40-9049-AF11C7DF8119}"/>
              </a:ext>
            </a:extLst>
          </p:cNvPr>
          <p:cNvSpPr/>
          <p:nvPr/>
        </p:nvSpPr>
        <p:spPr>
          <a:xfrm>
            <a:off x="448979" y="3842941"/>
            <a:ext cx="27972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</a:rPr>
              <a:t>Утилизация сотрудников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B0156C04-8F9E-6745-9880-6AEEA2DCEE58}"/>
              </a:ext>
            </a:extLst>
          </p:cNvPr>
          <p:cNvSpPr/>
          <p:nvPr/>
        </p:nvSpPr>
        <p:spPr>
          <a:xfrm>
            <a:off x="571834" y="3949181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C88EA38-73FC-8D4B-BA6B-EFF05B145F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594" y="4112941"/>
            <a:ext cx="288000" cy="288000"/>
          </a:xfrm>
          <a:prstGeom prst="rect">
            <a:avLst/>
          </a:prstGeom>
        </p:spPr>
      </p:pic>
      <p:sp>
        <p:nvSpPr>
          <p:cNvPr id="31" name="Google Shape;189;p21">
            <a:extLst>
              <a:ext uri="{FF2B5EF4-FFF2-40B4-BE49-F238E27FC236}">
                <a16:creationId xmlns:a16="http://schemas.microsoft.com/office/drawing/2014/main" id="{95690DEF-6E6F-1C4C-B4EA-D61BE81AA7DF}"/>
              </a:ext>
            </a:extLst>
          </p:cNvPr>
          <p:cNvSpPr/>
          <p:nvPr/>
        </p:nvSpPr>
        <p:spPr>
          <a:xfrm>
            <a:off x="6240474" y="2717602"/>
            <a:ext cx="1820694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en-US" sz="1600" dirty="0">
                <a:solidFill>
                  <a:schemeClr val="dk1"/>
                </a:solidFill>
              </a:rPr>
              <a:t>C</a:t>
            </a:r>
            <a:r>
              <a:rPr lang="en-US" sz="1600">
                <a:solidFill>
                  <a:schemeClr val="dk1"/>
                </a:solidFill>
              </a:rPr>
              <a:t>MDB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3" name="Google Shape;187;p21">
            <a:extLst>
              <a:ext uri="{FF2B5EF4-FFF2-40B4-BE49-F238E27FC236}">
                <a16:creationId xmlns:a16="http://schemas.microsoft.com/office/drawing/2014/main" id="{5FBF21C5-CF44-E54A-AC46-6F323BCF35F3}"/>
              </a:ext>
            </a:extLst>
          </p:cNvPr>
          <p:cNvSpPr/>
          <p:nvPr/>
        </p:nvSpPr>
        <p:spPr>
          <a:xfrm>
            <a:off x="3500512" y="4968280"/>
            <a:ext cx="2487600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  <a:sym typeface="Arial"/>
              </a:rPr>
              <a:t>Портал клиента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B76FF07-27DF-7647-B581-FBAE102347CC}"/>
              </a:ext>
            </a:extLst>
          </p:cNvPr>
          <p:cNvSpPr/>
          <p:nvPr/>
        </p:nvSpPr>
        <p:spPr>
          <a:xfrm>
            <a:off x="3614942" y="5077378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7E459E0-F847-B445-9451-33C2253998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8702" y="5241138"/>
            <a:ext cx="288000" cy="288000"/>
          </a:xfrm>
          <a:prstGeom prst="rect">
            <a:avLst/>
          </a:prstGeom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7B76FF07-27DF-7647-B581-FBAE102347CC}"/>
              </a:ext>
            </a:extLst>
          </p:cNvPr>
          <p:cNvSpPr/>
          <p:nvPr/>
        </p:nvSpPr>
        <p:spPr>
          <a:xfrm>
            <a:off x="6354904" y="2835928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Google Shape;189;p21">
            <a:extLst>
              <a:ext uri="{FF2B5EF4-FFF2-40B4-BE49-F238E27FC236}">
                <a16:creationId xmlns:a16="http://schemas.microsoft.com/office/drawing/2014/main" id="{95690DEF-6E6F-1C4C-B4EA-D61BE81AA7DF}"/>
              </a:ext>
            </a:extLst>
          </p:cNvPr>
          <p:cNvSpPr/>
          <p:nvPr/>
        </p:nvSpPr>
        <p:spPr>
          <a:xfrm>
            <a:off x="6240474" y="3842941"/>
            <a:ext cx="1820694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</a:rPr>
              <a:t>Портал ВН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1" name="Google Shape;189;p21">
            <a:extLst>
              <a:ext uri="{FF2B5EF4-FFF2-40B4-BE49-F238E27FC236}">
                <a16:creationId xmlns:a16="http://schemas.microsoft.com/office/drawing/2014/main" id="{95690DEF-6E6F-1C4C-B4EA-D61BE81AA7DF}"/>
              </a:ext>
            </a:extLst>
          </p:cNvPr>
          <p:cNvSpPr/>
          <p:nvPr/>
        </p:nvSpPr>
        <p:spPr>
          <a:xfrm>
            <a:off x="6240474" y="4968280"/>
            <a:ext cx="1820694" cy="82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3EFAF"/>
              </a:gs>
              <a:gs pos="100000">
                <a:srgbClr val="D1E3FE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48000"/>
            <a:r>
              <a:rPr lang="ru-RU" sz="1600" dirty="0">
                <a:solidFill>
                  <a:schemeClr val="dk1"/>
                </a:solidFill>
              </a:rPr>
              <a:t>Портал ХО</a:t>
            </a:r>
            <a:endParaRPr sz="16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7B76FF07-27DF-7647-B581-FBAE102347CC}"/>
              </a:ext>
            </a:extLst>
          </p:cNvPr>
          <p:cNvSpPr/>
          <p:nvPr/>
        </p:nvSpPr>
        <p:spPr>
          <a:xfrm>
            <a:off x="6354904" y="3949181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7B76FF07-27DF-7647-B581-FBAE102347CC}"/>
              </a:ext>
            </a:extLst>
          </p:cNvPr>
          <p:cNvSpPr/>
          <p:nvPr/>
        </p:nvSpPr>
        <p:spPr>
          <a:xfrm>
            <a:off x="6354904" y="5077378"/>
            <a:ext cx="615520" cy="61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6261" y="5161942"/>
            <a:ext cx="440675" cy="4406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41728" y="2960596"/>
            <a:ext cx="409740" cy="409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27915" y="4038258"/>
            <a:ext cx="437365" cy="437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5" y="5091704"/>
            <a:ext cx="581150" cy="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E4179B-B42F-4340-9A73-F814AD59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Микросервисы</a:t>
            </a:r>
            <a:r>
              <a:rPr lang="ru-RU" sz="2600" dirty="0"/>
              <a:t>. </a:t>
            </a:r>
            <a:r>
              <a:rPr lang="en-US" sz="2600" dirty="0"/>
              <a:t>SaaS </a:t>
            </a:r>
            <a:r>
              <a:rPr lang="ru-RU" sz="2600" dirty="0"/>
              <a:t>модель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D186B84-ED0B-5B46-B5C1-C35E2AA0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C350D3-3867-BC4D-9967-FD268F291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07950"/>
            <a:ext cx="3761097" cy="2550011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78B95E"/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Service Desk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Задачник, </a:t>
            </a:r>
            <a:r>
              <a:rPr lang="en-US" sz="1200" dirty="0">
                <a:solidFill>
                  <a:schemeClr val="tx1"/>
                </a:solidFill>
              </a:rPr>
              <a:t>To-do </a:t>
            </a:r>
            <a:r>
              <a:rPr lang="ru-RU" sz="1200" dirty="0">
                <a:solidFill>
                  <a:schemeClr val="tx1"/>
                </a:solidFill>
              </a:rPr>
              <a:t>лист, </a:t>
            </a:r>
            <a:r>
              <a:rPr lang="ru-RU" sz="1200" dirty="0" err="1">
                <a:solidFill>
                  <a:schemeClr val="tx1"/>
                </a:solidFill>
              </a:rPr>
              <a:t>Дашборд</a:t>
            </a:r>
            <a:endParaRPr lang="ru-RU" sz="1200" dirty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Автоматическая маршрутизация заявок.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Отображение сотрудников и объектов 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на карте.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Управление процессом согласований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Учет индивидуальных </a:t>
            </a:r>
            <a:r>
              <a:rPr lang="en-US" sz="1200" dirty="0">
                <a:solidFill>
                  <a:schemeClr val="tx1"/>
                </a:solidFill>
              </a:rPr>
              <a:t>SLA </a:t>
            </a:r>
            <a:r>
              <a:rPr lang="ru-RU" sz="1200" dirty="0">
                <a:solidFill>
                  <a:schemeClr val="tx1"/>
                </a:solidFill>
              </a:rPr>
              <a:t>по каждому клиенту и объекту.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История обращений клиентов/объектов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>
                <a:solidFill>
                  <a:schemeClr val="tx1"/>
                </a:solidFill>
              </a:rPr>
              <a:t>Встроенные отчеты и аналитика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37D2C3E8-5085-B049-BF61-FD9068852BA2}"/>
              </a:ext>
            </a:extLst>
          </p:cNvPr>
          <p:cNvSpPr txBox="1">
            <a:spLocks/>
          </p:cNvSpPr>
          <p:nvPr/>
        </p:nvSpPr>
        <p:spPr>
          <a:xfrm>
            <a:off x="442914" y="3903848"/>
            <a:ext cx="3276000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4"/>
            </a:pPr>
            <a:r>
              <a:rPr lang="ru-RU" sz="1600" b="1" dirty="0"/>
              <a:t>Учет времени сотрудников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Табель смен.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Планирование отпусков и доп. выходов.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Модуль открытия смен.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Расчет эффективности сотрудников.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Хронометраж выполнения задач.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93D782E6-FF57-D14B-A286-4E49250FDAF5}"/>
              </a:ext>
            </a:extLst>
          </p:cNvPr>
          <p:cNvSpPr txBox="1">
            <a:spLocks/>
          </p:cNvSpPr>
          <p:nvPr/>
        </p:nvSpPr>
        <p:spPr>
          <a:xfrm>
            <a:off x="4470846" y="1207950"/>
            <a:ext cx="2943631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78B95E"/>
              </a:buClr>
              <a:buFont typeface="+mj-lt"/>
              <a:buAutoNum type="arabicPeriod" startAt="2"/>
            </a:pPr>
            <a:r>
              <a:rPr lang="ru-RU" sz="1600" b="1" dirty="0" err="1"/>
              <a:t>Геолокация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Отслеживание сотрудников </a:t>
            </a:r>
            <a:br>
              <a:rPr lang="ru-RU" sz="1200" dirty="0"/>
            </a:br>
            <a:r>
              <a:rPr lang="ru-RU" sz="1200" dirty="0"/>
              <a:t>и автомобилей.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Построение оптимальных маршрутов и анализ перемещений.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Нарушения скоростного режима.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Возможность приобретения </a:t>
            </a:r>
            <a:r>
              <a:rPr lang="en-US" sz="1200" dirty="0"/>
              <a:t>GPS </a:t>
            </a:r>
            <a:r>
              <a:rPr lang="ru-RU" sz="1200" dirty="0" err="1"/>
              <a:t>трекеров</a:t>
            </a:r>
            <a:r>
              <a:rPr lang="ru-RU" sz="1200" dirty="0"/>
              <a:t> и заведение их в систему.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33F604FD-B926-B140-B9C7-111038A3D4F2}"/>
              </a:ext>
            </a:extLst>
          </p:cNvPr>
          <p:cNvSpPr txBox="1">
            <a:spLocks/>
          </p:cNvSpPr>
          <p:nvPr/>
        </p:nvSpPr>
        <p:spPr>
          <a:xfrm>
            <a:off x="4470846" y="3903848"/>
            <a:ext cx="3276000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5"/>
            </a:pPr>
            <a:r>
              <a:rPr lang="ru-RU" sz="1600" b="1" dirty="0"/>
              <a:t>База Знаний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Каталог статей и файловое хранилище.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Облако тегов.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Отображение необходимых статей в мобильном приложении, при открытии заявки исполнителем.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Возможность расширения до </a:t>
            </a:r>
            <a:r>
              <a:rPr lang="en-US" sz="1200" dirty="0"/>
              <a:t>LMS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A8B2B538-3261-F648-9AF2-4F272318AEE0}"/>
              </a:ext>
            </a:extLst>
          </p:cNvPr>
          <p:cNvSpPr txBox="1">
            <a:spLocks/>
          </p:cNvSpPr>
          <p:nvPr/>
        </p:nvSpPr>
        <p:spPr>
          <a:xfrm>
            <a:off x="8166409" y="3916180"/>
            <a:ext cx="3276000" cy="9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6"/>
            </a:pPr>
            <a:r>
              <a:rPr lang="en-US" sz="1600" b="1" dirty="0"/>
              <a:t>CMDB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Учет оборудования (КЕ).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Складской учет.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4313A820-9E3C-374F-AA06-733338D3174F}"/>
              </a:ext>
            </a:extLst>
          </p:cNvPr>
          <p:cNvSpPr txBox="1">
            <a:spLocks/>
          </p:cNvSpPr>
          <p:nvPr/>
        </p:nvSpPr>
        <p:spPr>
          <a:xfrm>
            <a:off x="8166409" y="5014180"/>
            <a:ext cx="3276000" cy="891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7"/>
            </a:pPr>
            <a:r>
              <a:rPr lang="ru-RU" sz="1600" b="1" dirty="0"/>
              <a:t>Интеграционное ядро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Интеграция с внешними ИС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C0326F2B-06DD-3044-A8AD-3FE6C67F88A9}"/>
              </a:ext>
            </a:extLst>
          </p:cNvPr>
          <p:cNvSpPr txBox="1">
            <a:spLocks/>
          </p:cNvSpPr>
          <p:nvPr/>
        </p:nvSpPr>
        <p:spPr>
          <a:xfrm>
            <a:off x="8166409" y="1207950"/>
            <a:ext cx="3276000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3"/>
            </a:pPr>
            <a:r>
              <a:rPr lang="ru-RU" sz="1600" b="1" dirty="0"/>
              <a:t>Мобильное приложение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Работа с заявками в режиме </a:t>
            </a:r>
            <a:r>
              <a:rPr lang="en-US" sz="1200" dirty="0"/>
              <a:t>online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и </a:t>
            </a:r>
            <a:r>
              <a:rPr lang="en-US" sz="1200" dirty="0"/>
              <a:t>offline.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Работа с чек-листами.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Заполнение печатных форм и их печать через </a:t>
            </a:r>
            <a:r>
              <a:rPr lang="en-US" sz="1200" dirty="0"/>
              <a:t>Wi-fi </a:t>
            </a:r>
            <a:r>
              <a:rPr lang="ru-RU" sz="1200" dirty="0"/>
              <a:t>или </a:t>
            </a:r>
            <a:r>
              <a:rPr lang="en-US" sz="1200" dirty="0"/>
              <a:t>OTG.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Создание внутренних задач.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Работа с </a:t>
            </a:r>
            <a:r>
              <a:rPr lang="en-US" sz="1200" dirty="0"/>
              <a:t>IT </a:t>
            </a:r>
            <a:r>
              <a:rPr lang="ru-RU" sz="1200" dirty="0"/>
              <a:t>активами</a:t>
            </a:r>
          </a:p>
        </p:txBody>
      </p:sp>
    </p:spTree>
    <p:extLst>
      <p:ext uri="{BB962C8B-B14F-4D97-AF65-F5344CB8AC3E}">
        <p14:creationId xmlns:p14="http://schemas.microsoft.com/office/powerpoint/2010/main" val="68583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E4179B-B42F-4340-9A73-F814AD59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err="1"/>
              <a:t>Микросервисы</a:t>
            </a:r>
            <a:r>
              <a:rPr lang="ru-RU" sz="2600" dirty="0"/>
              <a:t>. </a:t>
            </a:r>
            <a:r>
              <a:rPr lang="en-US" sz="2600" dirty="0"/>
              <a:t>SaaS </a:t>
            </a:r>
            <a:r>
              <a:rPr lang="ru-RU" sz="2600" dirty="0"/>
              <a:t>модель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D186B84-ED0B-5B46-B5C1-C35E2AA0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C350D3-3867-BC4D-9967-FD268F291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207950"/>
            <a:ext cx="3460013" cy="25560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8"/>
            </a:pPr>
            <a:r>
              <a:rPr lang="ru-RU" sz="1600" b="1" dirty="0"/>
              <a:t>Мониторинг холодильного оборудования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Просмотр показаний в режиме реального времени.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Просмотр графиков изменения температуры.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Оповещение о изменении температуры.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Автоматическое создание задач для исполнителей, при отклонениях от нормы.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37D2C3E8-5085-B049-BF61-FD9068852BA2}"/>
              </a:ext>
            </a:extLst>
          </p:cNvPr>
          <p:cNvSpPr txBox="1">
            <a:spLocks/>
          </p:cNvSpPr>
          <p:nvPr/>
        </p:nvSpPr>
        <p:spPr>
          <a:xfrm>
            <a:off x="442914" y="3903848"/>
            <a:ext cx="3276000" cy="2196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11"/>
            </a:pPr>
            <a:r>
              <a:rPr lang="ru-RU" sz="1600" b="1" dirty="0"/>
              <a:t>Чаты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Интеграция с мессенджерами</a:t>
            </a:r>
            <a:r>
              <a:rPr lang="en-US" sz="1200" dirty="0"/>
              <a:t>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Создание задач из чата.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Подключение смежных подразделений к чату, в случае необходимости.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Оповещение заявителя в чате о смене статуса заявки.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Получение обратной связи о качестве выполненной работы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93D782E6-FF57-D14B-A286-4E49250FDAF5}"/>
              </a:ext>
            </a:extLst>
          </p:cNvPr>
          <p:cNvSpPr txBox="1">
            <a:spLocks/>
          </p:cNvSpPr>
          <p:nvPr/>
        </p:nvSpPr>
        <p:spPr>
          <a:xfrm>
            <a:off x="4470846" y="1207950"/>
            <a:ext cx="2943631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9"/>
            </a:pPr>
            <a:r>
              <a:rPr lang="ru-RU" sz="1600" b="1" dirty="0"/>
              <a:t>Мониторинг электро- </a:t>
            </a:r>
            <a:br>
              <a:rPr lang="ru-RU" sz="1600" b="1" dirty="0"/>
            </a:br>
            <a:r>
              <a:rPr lang="ru-RU" sz="1600" b="1" dirty="0"/>
              <a:t>и водоснабжения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Контроль показаний счетчиков.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Графики потребления, определение пиков.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33F604FD-B926-B140-B9C7-111038A3D4F2}"/>
              </a:ext>
            </a:extLst>
          </p:cNvPr>
          <p:cNvSpPr txBox="1">
            <a:spLocks/>
          </p:cNvSpPr>
          <p:nvPr/>
        </p:nvSpPr>
        <p:spPr>
          <a:xfrm>
            <a:off x="4470846" y="3903848"/>
            <a:ext cx="3276000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12"/>
            </a:pPr>
            <a:r>
              <a:rPr lang="ru-RU" sz="1600" b="1" dirty="0"/>
              <a:t>Чек-листы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Создание чек-листов.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Прикрепление чек-листов к задачам.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Выгрузка отчета по завершению </a:t>
            </a:r>
            <a:br>
              <a:rPr lang="ru-RU" sz="1200" dirty="0"/>
            </a:br>
            <a:r>
              <a:rPr lang="ru-RU" sz="1200" dirty="0"/>
              <a:t>чек-листа.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Создание задач на основании отклонения от нормы.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C0326F2B-06DD-3044-A8AD-3FE6C67F88A9}"/>
              </a:ext>
            </a:extLst>
          </p:cNvPr>
          <p:cNvSpPr txBox="1">
            <a:spLocks/>
          </p:cNvSpPr>
          <p:nvPr/>
        </p:nvSpPr>
        <p:spPr>
          <a:xfrm>
            <a:off x="8166409" y="1207950"/>
            <a:ext cx="3276000" cy="21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8DCC59"/>
              </a:buClr>
              <a:buFont typeface="+mj-lt"/>
              <a:buAutoNum type="arabicPeriod" startAt="10"/>
            </a:pPr>
            <a:r>
              <a:rPr lang="ru-RU" sz="1600" b="1" dirty="0"/>
              <a:t>Видеонаблюдение</a:t>
            </a:r>
            <a:endParaRPr lang="en-US" sz="16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Просмотр камер в режиме реального времени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Просмотр архива записей.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/>
              <a:t>Скачивание записей.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dirty="0" err="1"/>
              <a:t>Кастомизация</a:t>
            </a:r>
            <a:r>
              <a:rPr lang="ru-RU" sz="1200" dirty="0"/>
              <a:t> сетки отображения камер.</a:t>
            </a:r>
          </a:p>
        </p:txBody>
      </p:sp>
    </p:spTree>
    <p:extLst>
      <p:ext uri="{BB962C8B-B14F-4D97-AF65-F5344CB8AC3E}">
        <p14:creationId xmlns:p14="http://schemas.microsoft.com/office/powerpoint/2010/main" val="1073263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909BAE-7906-654F-812B-0657C980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600" dirty="0" err="1"/>
              <a:t>Микросервис</a:t>
            </a:r>
            <a:r>
              <a:rPr lang="ru-RU" sz="2600" dirty="0"/>
              <a:t> </a:t>
            </a:r>
            <a:r>
              <a:rPr lang="en-US" sz="2600" dirty="0">
                <a:solidFill>
                  <a:srgbClr val="78B95E"/>
                </a:solidFill>
              </a:rPr>
              <a:t>Service Desk</a:t>
            </a:r>
            <a:endParaRPr lang="ru-RU" sz="2600" dirty="0">
              <a:solidFill>
                <a:srgbClr val="78B95E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BB249E-D124-F94A-B3C7-692082D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9B8F-D7F0-4944-AEBB-9ED0B24DAE6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BE3CBC0C-2F1F-844D-B31B-B3C0086470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Рабочий стол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16329-5733-2D42-98B7-E3204B9343FF}"/>
              </a:ext>
            </a:extLst>
          </p:cNvPr>
          <p:cNvSpPr txBox="1"/>
          <p:nvPr/>
        </p:nvSpPr>
        <p:spPr>
          <a:xfrm>
            <a:off x="839066" y="1681072"/>
            <a:ext cx="3869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Работа с заявками. Статусы, </a:t>
            </a:r>
            <a:br>
              <a:rPr lang="ru-RU" sz="1600" dirty="0"/>
            </a:br>
            <a:r>
              <a:rPr lang="ru-RU" sz="1600" dirty="0"/>
              <a:t>сроки, приоритеты, распределение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по территориям, функционалу </a:t>
            </a:r>
            <a:br>
              <a:rPr lang="ru-RU" sz="1600" dirty="0"/>
            </a:br>
            <a:r>
              <a:rPr lang="ru-RU" sz="1600" dirty="0"/>
              <a:t>и рабочим группам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F9290C-6653-3440-B72A-71552BE8C3A1}"/>
              </a:ext>
            </a:extLst>
          </p:cNvPr>
          <p:cNvSpPr txBox="1"/>
          <p:nvPr/>
        </p:nvSpPr>
        <p:spPr>
          <a:xfrm>
            <a:off x="839066" y="3092209"/>
            <a:ext cx="3634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 err="1"/>
              <a:t>Кастомизация</a:t>
            </a:r>
            <a:r>
              <a:rPr lang="ru-RU" sz="1600" dirty="0"/>
              <a:t>, цветовая индикация обращений,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в зависимости от сроков и статусов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5D999-E88D-6844-826A-F7EB7C8CBFC4}"/>
              </a:ext>
            </a:extLst>
          </p:cNvPr>
          <p:cNvSpPr txBox="1"/>
          <p:nvPr/>
        </p:nvSpPr>
        <p:spPr>
          <a:xfrm>
            <a:off x="839066" y="4257126"/>
            <a:ext cx="352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Отчетность и формирование отчетных документов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в печатных формах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C9B3ED-7046-E345-A32B-6608728C0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30" y="1251649"/>
            <a:ext cx="7863861" cy="4535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45D999-E88D-6844-826A-F7EB7C8CBFC4}"/>
              </a:ext>
            </a:extLst>
          </p:cNvPr>
          <p:cNvSpPr txBox="1"/>
          <p:nvPr/>
        </p:nvSpPr>
        <p:spPr>
          <a:xfrm>
            <a:off x="894656" y="5438226"/>
            <a:ext cx="352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00" indent="-234900">
              <a:buClr>
                <a:srgbClr val="8DCC5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Удобное согласование работ и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292102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4">
      <a:dk1>
        <a:srgbClr val="000000"/>
      </a:dk1>
      <a:lt1>
        <a:srgbClr val="FFFFFF"/>
      </a:lt1>
      <a:dk2>
        <a:srgbClr val="041E37"/>
      </a:dk2>
      <a:lt2>
        <a:srgbClr val="EAEAEA"/>
      </a:lt2>
      <a:accent1>
        <a:srgbClr val="5CA8F3"/>
      </a:accent1>
      <a:accent2>
        <a:srgbClr val="93CE48"/>
      </a:accent2>
      <a:accent3>
        <a:srgbClr val="A5A5A5"/>
      </a:accent3>
      <a:accent4>
        <a:srgbClr val="FFC000"/>
      </a:accent4>
      <a:accent5>
        <a:srgbClr val="CBF4FE"/>
      </a:accent5>
      <a:accent6>
        <a:srgbClr val="E3FFD1"/>
      </a:accent6>
      <a:hlink>
        <a:srgbClr val="4A58EB"/>
      </a:hlink>
      <a:folHlink>
        <a:srgbClr val="AD4FC6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</TotalTime>
  <Words>1276</Words>
  <Application>Microsoft Office PowerPoint</Application>
  <PresentationFormat>Широкоэкранный</PresentationFormat>
  <Paragraphs>346</Paragraphs>
  <Slides>30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Open Sans</vt:lpstr>
      <vt:lpstr>Verdana</vt:lpstr>
      <vt:lpstr>Тема Office</vt:lpstr>
      <vt:lpstr>Презентация PowerPoint</vt:lpstr>
      <vt:lpstr>Презентация PowerPoint</vt:lpstr>
      <vt:lpstr>Автоматизация бизнеса</vt:lpstr>
      <vt:lpstr>Автоматизация бизнеса</vt:lpstr>
      <vt:lpstr>12 Микросервисов </vt:lpstr>
      <vt:lpstr>Все микросервисы</vt:lpstr>
      <vt:lpstr>Микросервисы. SaaS модель</vt:lpstr>
      <vt:lpstr>Микросервисы. SaaS модель</vt:lpstr>
      <vt:lpstr>Микросервис Service Desk</vt:lpstr>
      <vt:lpstr>Микросервис Service Desk</vt:lpstr>
      <vt:lpstr>Микросервис Service Desk</vt:lpstr>
      <vt:lpstr>Микросервис Утилизация сотрудников</vt:lpstr>
      <vt:lpstr>Микросервис Геолокация</vt:lpstr>
      <vt:lpstr>Микросервис База Знаний</vt:lpstr>
      <vt:lpstr>Микросервис CMDB</vt:lpstr>
      <vt:lpstr>Микросервис Чек-листы</vt:lpstr>
      <vt:lpstr>Микросервис Чаты</vt:lpstr>
      <vt:lpstr>Микросервис Клиентский портал</vt:lpstr>
      <vt:lpstr>Микросервис Мобильное приложение</vt:lpstr>
      <vt:lpstr>Микросервис Мобильное приложение</vt:lpstr>
      <vt:lpstr>Микросервис Видеонаблюдение</vt:lpstr>
      <vt:lpstr>Микросервис Холодильное оборудование</vt:lpstr>
      <vt:lpstr>Business Workplace</vt:lpstr>
      <vt:lpstr>Business Workplace</vt:lpstr>
      <vt:lpstr>Business Workplace</vt:lpstr>
      <vt:lpstr>Business Workplace</vt:lpstr>
      <vt:lpstr>Каналы поступления обращений</vt:lpstr>
      <vt:lpstr>Интеграции</vt:lpstr>
      <vt:lpstr>Архитектура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Дымчук Анастасия Анатольевна</dc:creator>
  <cp:lastModifiedBy>Хворов Виктор</cp:lastModifiedBy>
  <cp:revision>96</cp:revision>
  <dcterms:created xsi:type="dcterms:W3CDTF">2022-03-07T09:11:00Z</dcterms:created>
  <dcterms:modified xsi:type="dcterms:W3CDTF">2022-07-28T12:10:59Z</dcterms:modified>
</cp:coreProperties>
</file>