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50" r:id="rId3"/>
    <p:sldMasterId id="2147483663" r:id="rId4"/>
    <p:sldMasterId id="2147483676" r:id="rId5"/>
  </p:sldMasterIdLst>
  <p:notesMasterIdLst>
    <p:notesMasterId r:id="rId10"/>
  </p:notesMasterIdLst>
  <p:sldIdLst>
    <p:sldId id="256" r:id="rId6"/>
    <p:sldId id="264" r:id="rId7"/>
    <p:sldId id="267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7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 Glaschenko" initials="AG" lastIdx="10" clrIdx="0">
    <p:extLst>
      <p:ext uri="{19B8F6BF-5375-455C-9EA6-DF929625EA0E}">
        <p15:presenceInfo xmlns:p15="http://schemas.microsoft.com/office/powerpoint/2012/main" userId="S::a.glaschenko@haulmont.com::6ccdb536-5ec4-480b-a1cb-fdad9df810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9F0"/>
    <a:srgbClr val="17124B"/>
    <a:srgbClr val="ED306E"/>
    <a:srgbClr val="32C0D5"/>
    <a:srgbClr val="90DEE8"/>
    <a:srgbClr val="FEE6BA"/>
    <a:srgbClr val="BDF5DC"/>
    <a:srgbClr val="FAC6D7"/>
    <a:srgbClr val="F8AAC4"/>
    <a:srgbClr val="73E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48" y="36"/>
      </p:cViewPr>
      <p:guideLst>
        <p:guide orient="horz" pos="2183"/>
        <p:guide pos="3863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Glaschenko" userId="6ccdb536-5ec4-480b-a1cb-fdad9df8105d" providerId="ADAL" clId="{EC9E12E0-8B1C-4D7B-935E-FCB4F75FF635}"/>
    <pc:docChg chg="custSel delSld modSld sldOrd">
      <pc:chgData name="Andrey Glaschenko" userId="6ccdb536-5ec4-480b-a1cb-fdad9df8105d" providerId="ADAL" clId="{EC9E12E0-8B1C-4D7B-935E-FCB4F75FF635}" dt="2023-05-23T11:05:14.016" v="47"/>
      <pc:docMkLst>
        <pc:docMk/>
      </pc:docMkLst>
      <pc:sldChg chg="delSp modSp mod">
        <pc:chgData name="Andrey Glaschenko" userId="6ccdb536-5ec4-480b-a1cb-fdad9df8105d" providerId="ADAL" clId="{EC9E12E0-8B1C-4D7B-935E-FCB4F75FF635}" dt="2023-05-23T10:59:38.391" v="24" actId="1076"/>
        <pc:sldMkLst>
          <pc:docMk/>
          <pc:sldMk cId="715190726" sldId="256"/>
        </pc:sldMkLst>
        <pc:spChg chg="mod">
          <ac:chgData name="Andrey Glaschenko" userId="6ccdb536-5ec4-480b-a1cb-fdad9df8105d" providerId="ADAL" clId="{EC9E12E0-8B1C-4D7B-935E-FCB4F75FF635}" dt="2023-05-23T10:59:22.556" v="20" actId="20577"/>
          <ac:spMkLst>
            <pc:docMk/>
            <pc:sldMk cId="715190726" sldId="256"/>
            <ac:spMk id="4" creationId="{E74C5C2E-A19D-44AF-BA23-2EF6DB711568}"/>
          </ac:spMkLst>
        </pc:spChg>
        <pc:spChg chg="del">
          <ac:chgData name="Andrey Glaschenko" userId="6ccdb536-5ec4-480b-a1cb-fdad9df8105d" providerId="ADAL" clId="{EC9E12E0-8B1C-4D7B-935E-FCB4F75FF635}" dt="2023-05-23T10:59:27.536" v="21" actId="478"/>
          <ac:spMkLst>
            <pc:docMk/>
            <pc:sldMk cId="715190726" sldId="256"/>
            <ac:spMk id="6" creationId="{CF2B8768-9627-410E-B080-951116A477C7}"/>
          </ac:spMkLst>
        </pc:spChg>
        <pc:spChg chg="mod">
          <ac:chgData name="Andrey Glaschenko" userId="6ccdb536-5ec4-480b-a1cb-fdad9df8105d" providerId="ADAL" clId="{EC9E12E0-8B1C-4D7B-935E-FCB4F75FF635}" dt="2023-05-23T10:59:38.391" v="24" actId="1076"/>
          <ac:spMkLst>
            <pc:docMk/>
            <pc:sldMk cId="715190726" sldId="256"/>
            <ac:spMk id="7" creationId="{2538C2E7-08B6-476C-9D7A-5E790898594A}"/>
          </ac:spMkLst>
        </pc:spChg>
        <pc:picChg chg="del">
          <ac:chgData name="Andrey Glaschenko" userId="6ccdb536-5ec4-480b-a1cb-fdad9df8105d" providerId="ADAL" clId="{EC9E12E0-8B1C-4D7B-935E-FCB4F75FF635}" dt="2023-05-23T10:59:32.330" v="23" actId="478"/>
          <ac:picMkLst>
            <pc:docMk/>
            <pc:sldMk cId="715190726" sldId="256"/>
            <ac:picMk id="9" creationId="{D611339E-68AE-4AE3-878E-8F4D7A427047}"/>
          </ac:picMkLst>
        </pc:picChg>
        <pc:picChg chg="del">
          <ac:chgData name="Andrey Glaschenko" userId="6ccdb536-5ec4-480b-a1cb-fdad9df8105d" providerId="ADAL" clId="{EC9E12E0-8B1C-4D7B-935E-FCB4F75FF635}" dt="2023-05-23T10:59:30.134" v="22" actId="478"/>
          <ac:picMkLst>
            <pc:docMk/>
            <pc:sldMk cId="715190726" sldId="256"/>
            <ac:picMk id="10" creationId="{96A3803B-3EA7-42DF-B9E6-8A7F6B514400}"/>
          </ac:picMkLst>
        </pc:picChg>
      </pc:sldChg>
      <pc:sldChg chg="ord">
        <pc:chgData name="Andrey Glaschenko" userId="6ccdb536-5ec4-480b-a1cb-fdad9df8105d" providerId="ADAL" clId="{EC9E12E0-8B1C-4D7B-935E-FCB4F75FF635}" dt="2023-05-23T11:04:17.678" v="44"/>
        <pc:sldMkLst>
          <pc:docMk/>
          <pc:sldMk cId="2461320205" sldId="263"/>
        </pc:sldMkLst>
      </pc:sldChg>
      <pc:sldChg chg="addSp delSp modSp mod ord">
        <pc:chgData name="Andrey Glaschenko" userId="6ccdb536-5ec4-480b-a1cb-fdad9df8105d" providerId="ADAL" clId="{EC9E12E0-8B1C-4D7B-935E-FCB4F75FF635}" dt="2023-05-23T11:00:19.827" v="33" actId="478"/>
        <pc:sldMkLst>
          <pc:docMk/>
          <pc:sldMk cId="1490809107" sldId="264"/>
        </pc:sldMkLst>
        <pc:spChg chg="mod">
          <ac:chgData name="Andrey Glaschenko" userId="6ccdb536-5ec4-480b-a1cb-fdad9df8105d" providerId="ADAL" clId="{EC9E12E0-8B1C-4D7B-935E-FCB4F75FF635}" dt="2023-05-23T10:59:59.963" v="30" actId="113"/>
          <ac:spMkLst>
            <pc:docMk/>
            <pc:sldMk cId="1490809107" sldId="264"/>
            <ac:spMk id="3" creationId="{69D9050C-CE25-4428-9035-5F5E2EE6353A}"/>
          </ac:spMkLst>
        </pc:spChg>
        <pc:spChg chg="del">
          <ac:chgData name="Andrey Glaschenko" userId="6ccdb536-5ec4-480b-a1cb-fdad9df8105d" providerId="ADAL" clId="{EC9E12E0-8B1C-4D7B-935E-FCB4F75FF635}" dt="2023-05-23T11:00:14.397" v="31" actId="478"/>
          <ac:spMkLst>
            <pc:docMk/>
            <pc:sldMk cId="1490809107" sldId="264"/>
            <ac:spMk id="6" creationId="{5318DA46-D49A-49BA-B99B-921D749ACEBF}"/>
          </ac:spMkLst>
        </pc:spChg>
        <pc:spChg chg="add del mod">
          <ac:chgData name="Andrey Glaschenko" userId="6ccdb536-5ec4-480b-a1cb-fdad9df8105d" providerId="ADAL" clId="{EC9E12E0-8B1C-4D7B-935E-FCB4F75FF635}" dt="2023-05-23T11:00:19.827" v="33" actId="478"/>
          <ac:spMkLst>
            <pc:docMk/>
            <pc:sldMk cId="1490809107" sldId="264"/>
            <ac:spMk id="14" creationId="{4D61BC7E-BB54-A7A6-5FBB-5CC5E0F9C957}"/>
          </ac:spMkLst>
        </pc:spChg>
        <pc:spChg chg="del">
          <ac:chgData name="Andrey Glaschenko" userId="6ccdb536-5ec4-480b-a1cb-fdad9df8105d" providerId="ADAL" clId="{EC9E12E0-8B1C-4D7B-935E-FCB4F75FF635}" dt="2023-05-23T11:00:16.574" v="32" actId="478"/>
          <ac:spMkLst>
            <pc:docMk/>
            <pc:sldMk cId="1490809107" sldId="264"/>
            <ac:spMk id="20" creationId="{24AC8A3A-7C7E-4C38-A511-C37C04A7BC78}"/>
          </ac:spMkLst>
        </pc:spChg>
        <pc:picChg chg="del">
          <ac:chgData name="Andrey Glaschenko" userId="6ccdb536-5ec4-480b-a1cb-fdad9df8105d" providerId="ADAL" clId="{EC9E12E0-8B1C-4D7B-935E-FCB4F75FF635}" dt="2023-05-23T11:00:14.397" v="31" actId="478"/>
          <ac:picMkLst>
            <pc:docMk/>
            <pc:sldMk cId="1490809107" sldId="264"/>
            <ac:picMk id="27" creationId="{F02DA534-597C-44FB-86B1-5EE05B901BAE}"/>
          </ac:picMkLst>
        </pc:picChg>
      </pc:sldChg>
      <pc:sldChg chg="del">
        <pc:chgData name="Andrey Glaschenko" userId="6ccdb536-5ec4-480b-a1cb-fdad9df8105d" providerId="ADAL" clId="{EC9E12E0-8B1C-4D7B-935E-FCB4F75FF635}" dt="2023-05-23T11:02:58.506" v="38" actId="47"/>
        <pc:sldMkLst>
          <pc:docMk/>
          <pc:sldMk cId="1867112345" sldId="265"/>
        </pc:sldMkLst>
      </pc:sldChg>
      <pc:sldChg chg="del">
        <pc:chgData name="Andrey Glaschenko" userId="6ccdb536-5ec4-480b-a1cb-fdad9df8105d" providerId="ADAL" clId="{EC9E12E0-8B1C-4D7B-935E-FCB4F75FF635}" dt="2023-05-23T11:03:03.574" v="39" actId="47"/>
        <pc:sldMkLst>
          <pc:docMk/>
          <pc:sldMk cId="2183729867" sldId="266"/>
        </pc:sldMkLst>
      </pc:sldChg>
      <pc:sldChg chg="ord">
        <pc:chgData name="Andrey Glaschenko" userId="6ccdb536-5ec4-480b-a1cb-fdad9df8105d" providerId="ADAL" clId="{EC9E12E0-8B1C-4D7B-935E-FCB4F75FF635}" dt="2023-05-23T11:05:14.016" v="47"/>
        <pc:sldMkLst>
          <pc:docMk/>
          <pc:sldMk cId="3533358241" sldId="267"/>
        </pc:sldMkLst>
      </pc:sldChg>
      <pc:sldChg chg="del">
        <pc:chgData name="Andrey Glaschenko" userId="6ccdb536-5ec4-480b-a1cb-fdad9df8105d" providerId="ADAL" clId="{EC9E12E0-8B1C-4D7B-935E-FCB4F75FF635}" dt="2023-05-23T11:03:37.228" v="42" actId="47"/>
        <pc:sldMkLst>
          <pc:docMk/>
          <pc:sldMk cId="1615399373" sldId="268"/>
        </pc:sldMkLst>
      </pc:sldChg>
      <pc:sldChg chg="del ord">
        <pc:chgData name="Andrey Glaschenko" userId="6ccdb536-5ec4-480b-a1cb-fdad9df8105d" providerId="ADAL" clId="{EC9E12E0-8B1C-4D7B-935E-FCB4F75FF635}" dt="2023-05-23T11:05:07.415" v="45" actId="47"/>
        <pc:sldMkLst>
          <pc:docMk/>
          <pc:sldMk cId="4269324100" sldId="269"/>
        </pc:sldMkLst>
      </pc:sldChg>
      <pc:sldChg chg="del">
        <pc:chgData name="Andrey Glaschenko" userId="6ccdb536-5ec4-480b-a1cb-fdad9df8105d" providerId="ADAL" clId="{EC9E12E0-8B1C-4D7B-935E-FCB4F75FF635}" dt="2023-05-23T11:03:37.228" v="42" actId="47"/>
        <pc:sldMkLst>
          <pc:docMk/>
          <pc:sldMk cId="1004525990" sldId="270"/>
        </pc:sldMkLst>
      </pc:sldChg>
      <pc:sldChg chg="del">
        <pc:chgData name="Andrey Glaschenko" userId="6ccdb536-5ec4-480b-a1cb-fdad9df8105d" providerId="ADAL" clId="{EC9E12E0-8B1C-4D7B-935E-FCB4F75FF635}" dt="2023-05-23T11:03:37.228" v="42" actId="47"/>
        <pc:sldMkLst>
          <pc:docMk/>
          <pc:sldMk cId="1272403486" sldId="271"/>
        </pc:sldMkLst>
      </pc:sldChg>
      <pc:sldChg chg="del">
        <pc:chgData name="Andrey Glaschenko" userId="6ccdb536-5ec4-480b-a1cb-fdad9df8105d" providerId="ADAL" clId="{EC9E12E0-8B1C-4D7B-935E-FCB4F75FF635}" dt="2023-05-23T11:03:37.228" v="42" actId="47"/>
        <pc:sldMkLst>
          <pc:docMk/>
          <pc:sldMk cId="0" sldId="273"/>
        </pc:sldMkLst>
      </pc:sldChg>
      <pc:sldChg chg="del">
        <pc:chgData name="Andrey Glaschenko" userId="6ccdb536-5ec4-480b-a1cb-fdad9df8105d" providerId="ADAL" clId="{EC9E12E0-8B1C-4D7B-935E-FCB4F75FF635}" dt="2023-05-23T11:03:37.228" v="42" actId="47"/>
        <pc:sldMkLst>
          <pc:docMk/>
          <pc:sldMk cId="0" sldId="274"/>
        </pc:sldMkLst>
      </pc:sldChg>
      <pc:sldChg chg="del">
        <pc:chgData name="Andrey Glaschenko" userId="6ccdb536-5ec4-480b-a1cb-fdad9df8105d" providerId="ADAL" clId="{EC9E12E0-8B1C-4D7B-935E-FCB4F75FF635}" dt="2023-05-23T11:03:37.228" v="42" actId="47"/>
        <pc:sldMkLst>
          <pc:docMk/>
          <pc:sldMk cId="0" sldId="275"/>
        </pc:sldMkLst>
      </pc:sldChg>
      <pc:sldChg chg="del">
        <pc:chgData name="Andrey Glaschenko" userId="6ccdb536-5ec4-480b-a1cb-fdad9df8105d" providerId="ADAL" clId="{EC9E12E0-8B1C-4D7B-935E-FCB4F75FF635}" dt="2023-05-23T11:03:37.228" v="42" actId="47"/>
        <pc:sldMkLst>
          <pc:docMk/>
          <pc:sldMk cId="2812002728" sldId="276"/>
        </pc:sldMkLst>
      </pc:sldChg>
      <pc:sldChg chg="del">
        <pc:chgData name="Andrey Glaschenko" userId="6ccdb536-5ec4-480b-a1cb-fdad9df8105d" providerId="ADAL" clId="{EC9E12E0-8B1C-4D7B-935E-FCB4F75FF635}" dt="2023-05-23T11:03:37.228" v="42" actId="47"/>
        <pc:sldMkLst>
          <pc:docMk/>
          <pc:sldMk cId="1884689954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6AB5-280C-4613-B4BE-C9344674EB77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9C0B4-ACCF-4CDB-A3DA-28A4B5D90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7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979BDA-202A-4D90-9020-36946040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E4A5-44F0-43AD-A05B-F52B3D84A4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0EC1C72-7F62-446D-A7E1-C36E72A198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327" y="4658632"/>
            <a:ext cx="8540464" cy="62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E133173-4511-4F3F-A346-A3FB1850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71888"/>
            <a:ext cx="8540464" cy="787214"/>
          </a:xfrm>
        </p:spPr>
        <p:txBody>
          <a:bodyPr anchor="t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67723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9685F5-AFFE-4725-96D5-16A83923E41D}"/>
              </a:ext>
            </a:extLst>
          </p:cNvPr>
          <p:cNvSpPr/>
          <p:nvPr userDrawn="1"/>
        </p:nvSpPr>
        <p:spPr>
          <a:xfrm>
            <a:off x="2661219" y="0"/>
            <a:ext cx="3434781" cy="6858000"/>
          </a:xfrm>
          <a:prstGeom prst="rect">
            <a:avLst/>
          </a:prstGeom>
          <a:solidFill>
            <a:srgbClr val="32C0D5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629F7-D1E5-48E9-B223-CCAE0296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225" y="390349"/>
            <a:ext cx="5905500" cy="68170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C2D28D-9A12-4723-9B5A-93D9D3291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3225" y="1520825"/>
            <a:ext cx="59055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167770-4425-4DD1-A64F-B0C63607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910-C2F6-4586-A3C3-E1FF7346E7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EC589F-5775-46BF-A856-A2B2F15AD77D}"/>
              </a:ext>
            </a:extLst>
          </p:cNvPr>
          <p:cNvSpPr/>
          <p:nvPr userDrawn="1"/>
        </p:nvSpPr>
        <p:spPr>
          <a:xfrm>
            <a:off x="0" y="0"/>
            <a:ext cx="2030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9AFD68-8C0A-44C3-A7DD-9727E0CA2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 r="27523"/>
          <a:stretch/>
        </p:blipFill>
        <p:spPr>
          <a:xfrm>
            <a:off x="0" y="0"/>
            <a:ext cx="2661219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BCA0C7-5E4B-430E-B210-CFE6DC7BAAB6}"/>
              </a:ext>
            </a:extLst>
          </p:cNvPr>
          <p:cNvSpPr/>
          <p:nvPr userDrawn="1"/>
        </p:nvSpPr>
        <p:spPr>
          <a:xfrm>
            <a:off x="15644" y="0"/>
            <a:ext cx="2645575" cy="6858000"/>
          </a:xfrm>
          <a:prstGeom prst="rect">
            <a:avLst/>
          </a:prstGeom>
          <a:solidFill>
            <a:srgbClr val="32C0D5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87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>
          <p15:clr>
            <a:srgbClr val="FBAE40"/>
          </p15:clr>
        </p15:guide>
        <p15:guide id="2" pos="71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492D6-ABDE-4750-BF30-87E20E61B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5300" y="696076"/>
            <a:ext cx="3455988" cy="1099238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9CE46-6C3A-42C7-9BB9-C3090CA0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21D-4ACB-4D08-82A3-A0255DB3B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8212D505-FBEE-49FE-82B2-185C3284FF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35300" y="1989137"/>
            <a:ext cx="3455988" cy="4172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FBB764F-231D-49C8-999F-C9FF69B73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9963" y="873125"/>
            <a:ext cx="4033836" cy="5294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5502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53" userDrawn="1">
          <p15:clr>
            <a:srgbClr val="FBAE40"/>
          </p15:clr>
        </p15:guide>
        <p15:guide id="2" orient="horz" pos="1253" userDrawn="1">
          <p15:clr>
            <a:srgbClr val="FBAE40"/>
          </p15:clr>
        </p15:guide>
        <p15:guide id="3" pos="4611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6C221-1C97-4635-A0A7-AF0126E7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73D7A-BFF7-436C-BC08-D5A2F2C06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628A47-AFB3-49FD-8682-88CB18AC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7938-7DAB-413E-80AE-865D493DB9B7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C352E-5C6F-4CE3-B3EC-E9F5567D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7B0F5-A325-4BEF-8963-ACD4A45D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021D-4ACB-4D08-82A3-A0255DB3B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979BDA-202A-4D90-9020-36946040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E4A5-44F0-43AD-A05B-F52B3D84A4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0EC1C72-7F62-446D-A7E1-C36E72A198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327" y="4658632"/>
            <a:ext cx="8540464" cy="62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E133173-4511-4F3F-A346-A3FB1850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71888"/>
            <a:ext cx="8540464" cy="787214"/>
          </a:xfrm>
        </p:spPr>
        <p:txBody>
          <a:bodyPr anchor="t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1645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C336C-EB7A-4844-B021-4F5CAA82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1C4A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1708792-E156-4CFA-A1B8-0C0CFAC30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834BF-A648-4332-94AF-F55A6800570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E6E214D-5668-4F39-BEC2-41AB74B5E3E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6913" y="2358190"/>
            <a:ext cx="10733087" cy="328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276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97E76-B595-47FF-8F2D-9904A90DC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E778B-37B0-405D-A8C4-46B40A7C8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520825"/>
            <a:ext cx="4838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BC765A-12A0-421A-9204-B2A484D4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5D79-524E-43C8-A0EA-9217F8288CA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2BF9D-A453-433C-9075-79DF837319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1169" y="143670"/>
            <a:ext cx="3724036" cy="17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4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87E77-F654-479B-A948-9F3524607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50766-4AAF-495D-889F-05175DA67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3" y="15208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6AD0B2-540F-4EE8-B8AA-D999F384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5D79-524E-43C8-A0EA-9217F8288CA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74C46F-AFC3-4B48-9C82-550BFB760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/>
          <a:stretch/>
        </p:blipFill>
        <p:spPr>
          <a:xfrm>
            <a:off x="7621368" y="0"/>
            <a:ext cx="4570632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054C80-57E2-4CA6-90A6-A1593BC1E360}"/>
              </a:ext>
            </a:extLst>
          </p:cNvPr>
          <p:cNvSpPr/>
          <p:nvPr userDrawn="1"/>
        </p:nvSpPr>
        <p:spPr>
          <a:xfrm>
            <a:off x="7621368" y="0"/>
            <a:ext cx="4570632" cy="6858000"/>
          </a:xfrm>
          <a:prstGeom prst="rect">
            <a:avLst/>
          </a:prstGeom>
          <a:solidFill>
            <a:srgbClr val="1D1C4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0091B0-7A6E-437C-8533-CE38AA7B7C02}"/>
              </a:ext>
            </a:extLst>
          </p:cNvPr>
          <p:cNvSpPr/>
          <p:nvPr userDrawn="1"/>
        </p:nvSpPr>
        <p:spPr>
          <a:xfrm>
            <a:off x="0" y="120316"/>
            <a:ext cx="882316" cy="148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FBE4E-12E4-464A-A10D-C27A98DA6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315119"/>
            <a:ext cx="10801349" cy="82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14D1E4-1361-4C8D-93B2-CF2276D28A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813" y="1259386"/>
            <a:ext cx="10801350" cy="101708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текст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8E3508-ABF4-49EA-8A1A-D1BECA90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5D79-524E-43C8-A0EA-9217F8288CA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080E257-DBC1-4DDC-A5A4-03A630F7AD16}"/>
              </a:ext>
            </a:extLst>
          </p:cNvPr>
          <p:cNvSpPr/>
          <p:nvPr userDrawn="1"/>
        </p:nvSpPr>
        <p:spPr>
          <a:xfrm>
            <a:off x="12077700" y="0"/>
            <a:ext cx="114300" cy="6858001"/>
          </a:xfrm>
          <a:prstGeom prst="rect">
            <a:avLst/>
          </a:prstGeom>
          <a:solidFill>
            <a:srgbClr val="1D1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41E8B4-C9B9-40BA-B60D-E16F0AD73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3425029"/>
            <a:ext cx="3351713" cy="262764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4B8BC7D9-DFA6-4691-8F90-B919545697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3631" y="3429000"/>
            <a:ext cx="3351713" cy="262764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7D91F96A-24FD-4A72-931E-D23E0655F7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8448" y="3425029"/>
            <a:ext cx="3351713" cy="262764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8631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BAE56-1895-41A4-A7A9-EE4DFF15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336550"/>
            <a:ext cx="10515600" cy="8159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D10DA-EC9E-4767-89EE-93071C06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9FAD2B-23B2-47B7-8865-7CE75C65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014840-57CE-47CF-BAD7-9150E3B5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5D79-524E-43C8-A0EA-9217F8288CA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2B92B443-54D4-4A28-82F2-AA663BC08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520825"/>
            <a:ext cx="5437187" cy="45021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422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91B6B-DFB2-428F-951D-5D577863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225" y="390349"/>
            <a:ext cx="5905500" cy="68170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0765A-0F3E-4741-8274-93705245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225" y="1529074"/>
            <a:ext cx="59055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B2C5A-AA39-4D3E-BCBE-6EBEFFEA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1C2A56-C9AE-4051-9F76-B21026C0F6DF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EF772-9212-48B5-B4C2-099EFE4E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910-C2F6-4586-A3C3-E1FF7346E7D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Изображение выглядит как текст, внутренний, ноутбу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ABE88A3-CC2D-4AB9-A3A0-D7AC508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9"/>
          <a:stretch/>
        </p:blipFill>
        <p:spPr>
          <a:xfrm>
            <a:off x="-1" y="0"/>
            <a:ext cx="4525755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4CE130-ECD9-4D0A-AF5B-F75FAEEE20F0}"/>
              </a:ext>
            </a:extLst>
          </p:cNvPr>
          <p:cNvSpPr/>
          <p:nvPr userDrawn="1"/>
        </p:nvSpPr>
        <p:spPr>
          <a:xfrm>
            <a:off x="0" y="0"/>
            <a:ext cx="4525754" cy="6858000"/>
          </a:xfrm>
          <a:prstGeom prst="rect">
            <a:avLst/>
          </a:prstGeom>
          <a:solidFill>
            <a:srgbClr val="1D1C4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45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4" userDrawn="1">
          <p15:clr>
            <a:srgbClr val="FBAE40"/>
          </p15:clr>
        </p15:guide>
        <p15:guide id="2" pos="28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629F7-D1E5-48E9-B223-CCAE0296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225" y="390349"/>
            <a:ext cx="5905500" cy="68170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C2D28D-9A12-4723-9B5A-93D9D3291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3225" y="1520825"/>
            <a:ext cx="59055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167770-4425-4DD1-A64F-B0C63607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3910-C2F6-4586-A3C3-E1FF7346E7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EC589F-5775-46BF-A856-A2B2F15AD77D}"/>
              </a:ext>
            </a:extLst>
          </p:cNvPr>
          <p:cNvSpPr/>
          <p:nvPr userDrawn="1"/>
        </p:nvSpPr>
        <p:spPr>
          <a:xfrm>
            <a:off x="0" y="0"/>
            <a:ext cx="454818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36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FBAE40"/>
          </p15:clr>
        </p15:guide>
        <p15:guide id="2" pos="71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heme" Target="../theme/them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6E129C0-6B90-424A-872A-5672BABAF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EDF80-8749-4A37-9C86-BA46183CF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8C9E43-5908-4472-8856-41DAC69099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1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BE04D1-7175-49C6-839B-7B4569F26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6E4A5-44F0-43AD-A05B-F52B3D84A40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C2980E9C-BF85-45F6-950E-180B6E27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133539"/>
            <a:ext cx="8569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E67D14-B424-4D96-84D1-59FEF6F62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1594"/>
          <a:stretch/>
        </p:blipFill>
        <p:spPr>
          <a:xfrm>
            <a:off x="420940" y="266252"/>
            <a:ext cx="834520" cy="5790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CE2FC5-8DF0-425A-BABB-9074BCECE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9470" b="46706"/>
          <a:stretch/>
        </p:blipFill>
        <p:spPr>
          <a:xfrm>
            <a:off x="9517380" y="73025"/>
            <a:ext cx="2674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9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6E129C0-6B90-424A-872A-5672BABAF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EDF80-8749-4A37-9C86-BA46183CF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8C9E43-5908-4472-8856-41DAC69099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1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BE04D1-7175-49C6-839B-7B4569F26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6E4A5-44F0-43AD-A05B-F52B3D84A40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C2980E9C-BF85-45F6-950E-180B6E27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133539"/>
            <a:ext cx="8569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CE2FC5-8DF0-425A-BABB-9074BCECE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6406" b="46706"/>
          <a:stretch/>
        </p:blipFill>
        <p:spPr>
          <a:xfrm>
            <a:off x="10634980" y="0"/>
            <a:ext cx="1557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2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F7859-DDE2-4F99-A5A4-A5F7216C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320675"/>
            <a:ext cx="10515600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6EE708-6463-4141-A4C2-CF2E1BE62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535112"/>
            <a:ext cx="4838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5CE06-44E4-412A-8459-C7BC13C5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6963" y="63492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5D79-524E-43C8-A0EA-9217F8288CA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E9023A-065D-41BB-A952-CD3254B17B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66" y="473577"/>
            <a:ext cx="548247" cy="6325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6876FA-A3FF-440A-B923-0661F7D96CC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9588" y="6314710"/>
            <a:ext cx="1271587" cy="3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2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D1C4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95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550" userDrawn="1">
          <p15:clr>
            <a:srgbClr val="F26B43"/>
          </p15:clr>
        </p15:guide>
        <p15:guide id="6" pos="721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CD5E4-A058-4166-A2F9-4DC74AA3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225" y="390349"/>
            <a:ext cx="5870574" cy="681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9B7E1E-A0E2-4F13-AD9A-64D9B254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3225" y="1529074"/>
            <a:ext cx="5691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EA0AE-A1BA-47A5-BEC3-C785FFFF4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C3910-C2F6-4586-A3C3-E1FF7346E7D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5E544A-2A64-4D6A-8D1D-885A868DC1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2384" y="473577"/>
            <a:ext cx="548247" cy="6325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E18B3D-CA0A-4CB6-ADA4-601732C844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1685" y="6314710"/>
            <a:ext cx="1271587" cy="3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4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orient="horz" pos="958" userDrawn="1">
          <p15:clr>
            <a:srgbClr val="F26B43"/>
          </p15:clr>
        </p15:guide>
        <p15:guide id="3" pos="415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45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1074DD-6F37-4DF1-BAFD-1DC838555C3B}"/>
              </a:ext>
            </a:extLst>
          </p:cNvPr>
          <p:cNvSpPr/>
          <p:nvPr userDrawn="1"/>
        </p:nvSpPr>
        <p:spPr>
          <a:xfrm>
            <a:off x="2661219" y="0"/>
            <a:ext cx="4155791" cy="6858000"/>
          </a:xfrm>
          <a:prstGeom prst="rect">
            <a:avLst/>
          </a:prstGeom>
          <a:solidFill>
            <a:srgbClr val="32C0D5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2548F-200B-47C2-BD5E-BC0C9CA6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592" y="691250"/>
            <a:ext cx="344319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175D2-4B1E-40F7-8CAF-53F855275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9592" y="1972363"/>
            <a:ext cx="3443190" cy="436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E858DC-D1CF-4E28-B32E-96D157219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07938-7DAB-413E-80AE-865D493DB9B7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5AB1BC-5C62-4C71-A43B-D41EF9F26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021D-4ACB-4D08-82A3-A0255DB3BBC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F5C164-99EF-4EB7-9A1A-05816416E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 r="27523"/>
          <a:stretch/>
        </p:blipFill>
        <p:spPr>
          <a:xfrm>
            <a:off x="0" y="0"/>
            <a:ext cx="2661219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26B1FD-7A6A-4FFA-90BA-6FA0A7471F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18006" y="136525"/>
            <a:ext cx="1271587" cy="33886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EA5F9F9-FB16-4130-9C32-C41BA6D5DA8D}"/>
              </a:ext>
            </a:extLst>
          </p:cNvPr>
          <p:cNvSpPr/>
          <p:nvPr userDrawn="1"/>
        </p:nvSpPr>
        <p:spPr>
          <a:xfrm>
            <a:off x="0" y="0"/>
            <a:ext cx="2661219" cy="6858000"/>
          </a:xfrm>
          <a:prstGeom prst="rect">
            <a:avLst/>
          </a:prstGeom>
          <a:solidFill>
            <a:srgbClr val="32C0D5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6E9DE6-0F36-4739-8855-0469BCF71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2310"/>
          <a:stretch/>
        </p:blipFill>
        <p:spPr>
          <a:xfrm>
            <a:off x="2573062" y="0"/>
            <a:ext cx="548247" cy="5547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095004-E978-4153-BC6E-8641D6690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4783"/>
          <a:stretch/>
        </p:blipFill>
        <p:spPr>
          <a:xfrm>
            <a:off x="11464266" y="6392014"/>
            <a:ext cx="548247" cy="4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7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12" userDrawn="1">
          <p15:clr>
            <a:srgbClr val="F26B43"/>
          </p15:clr>
        </p15:guide>
        <p15:guide id="2" orient="horz" pos="958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  <p15:guide id="4" pos="40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c.com/getdoc.jsp?containerId=US48223621#:~:text=The%20global%20shortage%20of%20full,and%2084.9%25%20capacity%20in%202025." TargetMode="External"/><Relationship Id="rId3" Type="http://schemas.openxmlformats.org/officeDocument/2006/relationships/hyperlink" Target="https://www.cnews.ru/news/top/2022-03-22_poslableniya_ne_pomogayut" TargetMode="External"/><Relationship Id="rId7" Type="http://schemas.openxmlformats.org/officeDocument/2006/relationships/image" Target="../media/image6.svg"/><Relationship Id="rId2" Type="http://schemas.openxmlformats.org/officeDocument/2006/relationships/hyperlink" Target="https://tass.ru/ekonomika/1352251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22.svg"/><Relationship Id="rId5" Type="http://schemas.openxmlformats.org/officeDocument/2006/relationships/hyperlink" Target="https://www.cnews.ru/news/top/2022-02-16_zarplaty_rossijskih_it-spetsialistov#:~:text=%D0%92%20%D0%A0%D0%BE%D1%81%D1%81%D0%B8%D0%B8%20%D0%B7%D0%B0%D1%84%D0%B8%D0%BA%D1%81%D0%B8%D1%80%D0%BE%D0%B2%D0%B0%D0%BD%20%D1%80%D0%BE%D1%81%D1%82%20%D0%B7%D0%B0%D1%80%D0%BF%D0%BB%D0%B0%D1%82,%D1%80%D1%83%D0%B1.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habr.com/ru/article/649423/" TargetMode="External"/><Relationship Id="rId9" Type="http://schemas.openxmlformats.org/officeDocument/2006/relationships/hyperlink" Target="https://www.daxx.com/blog/development-trends/software-developer-shortage-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74C5C2E-A19D-44AF-BA23-2EF6DB711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2" y="2075703"/>
            <a:ext cx="7357723" cy="13732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Платформа</a:t>
            </a:r>
            <a:r>
              <a:rPr lang="en-US" sz="2000" dirty="0"/>
              <a:t> </a:t>
            </a:r>
            <a:r>
              <a:rPr lang="ru-RU" sz="2000" dirty="0"/>
              <a:t>для создания масштабируемых, широко применимых корпоративных приложений на базе современных технологий с открытым кодом</a:t>
            </a:r>
          </a:p>
          <a:p>
            <a:pPr>
              <a:lnSpc>
                <a:spcPct val="100000"/>
              </a:lnSpc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2C337-146D-47F9-B698-6B4D95B7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274008"/>
            <a:ext cx="8540464" cy="78721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ru-RU" b="1" err="1"/>
              <a:t>Amplicode</a:t>
            </a:r>
            <a:endParaRPr lang="ru-RU" b="1">
              <a:effectLst/>
              <a:ea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48D3127-C6CC-48AD-9B40-EFCEB338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E4A5-44F0-43AD-A05B-F52B3D84A40F}" type="slidenum">
              <a:rPr lang="ru-RU" smtClean="0"/>
              <a:t>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8C2E7-08B6-476C-9D7A-5E790898594A}"/>
              </a:ext>
            </a:extLst>
          </p:cNvPr>
          <p:cNvSpPr txBox="1"/>
          <p:nvPr/>
        </p:nvSpPr>
        <p:spPr>
          <a:xfrm>
            <a:off x="695936" y="3294157"/>
            <a:ext cx="74475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Общество с ограниченной ответственностью  «</a:t>
            </a:r>
            <a:r>
              <a:rPr lang="ru-RU" sz="16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Хоулмонт</a:t>
            </a:r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Самара»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B430E-8C2B-483C-9836-475C81D0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9050C-CE25-4428-9035-5F5E2EE6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1358567"/>
            <a:ext cx="5185933" cy="570580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Amplicode - </a:t>
            </a:r>
            <a:r>
              <a:rPr lang="ru-RU" sz="1400" i="0" u="none" strike="noStrike" cap="none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э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то </a:t>
            </a:r>
            <a:r>
              <a:rPr lang="ru-RU" sz="1400" i="0" u="none" strike="noStrike" cap="none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платформа разработки корпоративного ПО, сочетающая:</a:t>
            </a:r>
            <a:endParaRPr lang="ru-RU" sz="1400" dirty="0">
              <a:solidFill>
                <a:srgbClr val="1D1C4A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</a:pPr>
            <a:endParaRPr lang="ru-RU" sz="1400" dirty="0">
              <a:solidFill>
                <a:srgbClr val="1D1C4A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0A3E65-AD05-459C-B504-2812DC92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5D79-524E-43C8-A0EA-9217F8288CA0}" type="slidenum">
              <a:rPr lang="ru-RU" smtClean="0"/>
              <a:t>2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C38306-3E26-4DAC-91FB-8B14D2298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4947" y="1358566"/>
            <a:ext cx="6208439" cy="4127834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Ожидаемые преимущества:</a:t>
            </a:r>
          </a:p>
          <a:p>
            <a:pPr marL="265113" lvl="0" indent="-17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b="1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Эффективность.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 На 25-75% сокращает затраты и время на разработку</a:t>
            </a:r>
          </a:p>
          <a:p>
            <a:pPr marL="265113" lvl="0" indent="-17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b="1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Привлечение новых кадров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. Визуальные инструменты значительно снижают порог входа для начинающих разработчиков</a:t>
            </a:r>
          </a:p>
          <a:p>
            <a:pPr marL="265113" lvl="0" indent="-17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b="1" dirty="0">
                <a:solidFill>
                  <a:srgbClr val="1D1C4A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4"/>
                  </a:ext>
                </a:extLst>
              </a:rPr>
              <a:t>Широкая применимость.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"/>
                  </a:ext>
                </a:extLst>
              </a:rPr>
              <a:t> Фокус на инструменты и популярный стек накладывает минимум ограничений на архитектуру. Возможность работы с отечественным стеком, н-р </a:t>
            </a:r>
            <a:r>
              <a:rPr lang="en-US" sz="1400" dirty="0">
                <a:solidFill>
                  <a:srgbClr val="1D1C4A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"/>
                  </a:ext>
                </a:extLst>
              </a:rPr>
              <a:t>Postgres Pro/Astra Linux/</a:t>
            </a:r>
            <a:r>
              <a:rPr lang="en-US" sz="1400" dirty="0" err="1">
                <a:solidFill>
                  <a:srgbClr val="1D1C4A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"/>
                  </a:ext>
                </a:extLst>
              </a:rPr>
              <a:t>Liberica</a:t>
            </a:r>
            <a:r>
              <a:rPr lang="en-US" sz="1400" dirty="0">
                <a:solidFill>
                  <a:srgbClr val="1D1C4A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"/>
                  </a:ext>
                </a:extLst>
              </a:rPr>
              <a:t> JDK/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"/>
                  </a:ext>
                </a:extLst>
              </a:rPr>
              <a:t>Эльбрус</a:t>
            </a:r>
            <a:endParaRPr lang="ru-RU" sz="1400" dirty="0">
              <a:solidFill>
                <a:srgbClr val="1D1C4A"/>
              </a:solidFill>
              <a:ea typeface="Calibri"/>
              <a:cs typeface="Calibri"/>
              <a:sym typeface="Calibri"/>
            </a:endParaRPr>
          </a:p>
          <a:p>
            <a:pPr marL="265113" lvl="0" indent="-17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b="1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Независимость от санкций и политики вендоров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. Создается </a:t>
            </a:r>
            <a:b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на </a:t>
            </a:r>
            <a:r>
              <a:rPr lang="ru-RU" sz="1400" dirty="0" err="1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open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source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 библиотеках и инструментах</a:t>
            </a:r>
          </a:p>
          <a:p>
            <a:pPr marL="265113" lvl="0" indent="-17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b="1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Глобальный потенциал.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 Open </a:t>
            </a:r>
            <a:r>
              <a:rPr lang="ru-RU" sz="1400" dirty="0" err="1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source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 стек и глобально популярные технологии  минимизируют регуляторные риски для международных клиентов </a:t>
            </a:r>
          </a:p>
          <a:p>
            <a:pPr marL="265113" lvl="0" indent="-1762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Частичное </a:t>
            </a:r>
            <a:r>
              <a:rPr lang="ru-RU" sz="1400" b="1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замещение функций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400" b="1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уходящих продуктов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 </a:t>
            </a:r>
            <a:b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(</a:t>
            </a:r>
            <a:r>
              <a:rPr lang="ru-RU" sz="1400" dirty="0" err="1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IntelliJ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 Ultimate в части поддержки Spring, JPA) на рынке РФ. Альтернатива импортным </a:t>
            </a:r>
            <a:r>
              <a:rPr lang="en-US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low code 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платформам</a:t>
            </a:r>
          </a:p>
          <a:p>
            <a:pPr>
              <a:spcBef>
                <a:spcPts val="600"/>
              </a:spcBef>
            </a:pPr>
            <a:endParaRPr lang="ru-RU" sz="1400" dirty="0">
              <a:solidFill>
                <a:srgbClr val="1D1C4A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61563A-841E-4F40-9391-80EB8EB2A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26" b="35874"/>
          <a:stretch/>
        </p:blipFill>
        <p:spPr>
          <a:xfrm>
            <a:off x="11352481" y="6205659"/>
            <a:ext cx="751668" cy="6522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A9DE15-A7B1-4D85-A0E6-4ED946BD27D3}"/>
              </a:ext>
            </a:extLst>
          </p:cNvPr>
          <p:cNvSpPr txBox="1"/>
          <p:nvPr/>
        </p:nvSpPr>
        <p:spPr>
          <a:xfrm>
            <a:off x="688262" y="3770722"/>
            <a:ext cx="47393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Особенностью Amplicode является </a:t>
            </a:r>
            <a:r>
              <a:rPr lang="ru-RU" sz="1400" b="1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фокус на инструменты разработки</a:t>
            </a: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, вместо типичного для конкурентов подхода </a:t>
            </a:r>
            <a:b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rPr>
              <a:t>с реализацией собственного фреймворка. Благодаря этому разработчики работают с технологиями, которые уже знают, а ограничения на архитектуру минимальны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943B266-F99C-45BF-83F4-7B64919CC1E6}"/>
              </a:ext>
            </a:extLst>
          </p:cNvPr>
          <p:cNvGrpSpPr/>
          <p:nvPr/>
        </p:nvGrpSpPr>
        <p:grpSpPr>
          <a:xfrm>
            <a:off x="775473" y="1971469"/>
            <a:ext cx="4924242" cy="523220"/>
            <a:chOff x="738621" y="1991133"/>
            <a:chExt cx="4924242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457B8-1355-484B-B0FA-116E24096119}"/>
                </a:ext>
              </a:extLst>
            </p:cNvPr>
            <p:cNvSpPr txBox="1"/>
            <p:nvPr/>
          </p:nvSpPr>
          <p:spPr>
            <a:xfrm>
              <a:off x="1181943" y="1991133"/>
              <a:ext cx="44809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r>
                <a:rPr lang="ru-RU" sz="1400" i="0" u="none" strike="noStrike" cap="none" dirty="0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интегрированный инструментарий: визуальная разработка, генерация и анализ кода</a:t>
              </a:r>
              <a:endParaRPr lang="ru-RU" sz="1400" dirty="0">
                <a:solidFill>
                  <a:srgbClr val="1D1C4A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4A0FFA8-712C-4260-B2D8-D576CD3B7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621" y="2047548"/>
              <a:ext cx="385936" cy="416087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F0A8CB5-A04B-4105-9FD5-D978462976A6}"/>
              </a:ext>
            </a:extLst>
          </p:cNvPr>
          <p:cNvGrpSpPr/>
          <p:nvPr/>
        </p:nvGrpSpPr>
        <p:grpSpPr>
          <a:xfrm>
            <a:off x="775473" y="3081406"/>
            <a:ext cx="4243836" cy="523220"/>
            <a:chOff x="731839" y="2567751"/>
            <a:chExt cx="4243836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5BC769-44AA-4733-8F98-E670538C3F7A}"/>
                </a:ext>
              </a:extLst>
            </p:cNvPr>
            <p:cNvSpPr txBox="1"/>
            <p:nvPr/>
          </p:nvSpPr>
          <p:spPr>
            <a:xfrm>
              <a:off x="1181943" y="2567751"/>
              <a:ext cx="37937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ru-RU" sz="1400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средства у</a:t>
              </a:r>
              <a:r>
                <a:rPr lang="ru-RU" sz="1400" i="0" u="none" strike="noStrike" cap="none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правлени</a:t>
              </a:r>
              <a:r>
                <a:rPr lang="ru-RU" sz="1400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я</a:t>
              </a:r>
              <a:r>
                <a:rPr lang="ru-RU" sz="1400" i="0" u="none" strike="noStrike" cap="none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 жизненным циклом </a:t>
              </a:r>
              <a:br>
                <a:rPr lang="ru-RU" sz="1400" i="0" u="none" strike="noStrike" cap="none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</a:br>
              <a:r>
                <a:rPr lang="ru-RU" sz="1400" i="0" u="none" strike="noStrike" cap="none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и автоматизаци</a:t>
              </a:r>
              <a:r>
                <a:rPr lang="ru-RU" sz="1400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и</a:t>
              </a:r>
              <a:r>
                <a:rPr lang="ru-RU" sz="1400" i="0" u="none" strike="noStrike" cap="none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 развертывания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E86BF40-88E7-4695-B7DB-538DA69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1839" y="2623998"/>
              <a:ext cx="385936" cy="385936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A1BF078-6C70-4FC3-A394-42FE8EA14228}"/>
              </a:ext>
            </a:extLst>
          </p:cNvPr>
          <p:cNvGrpSpPr/>
          <p:nvPr/>
        </p:nvGrpSpPr>
        <p:grpSpPr>
          <a:xfrm>
            <a:off x="775473" y="2526437"/>
            <a:ext cx="4820691" cy="523220"/>
            <a:chOff x="743732" y="3144368"/>
            <a:chExt cx="4820691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EF2F37-DE18-4466-98A4-39E8200461D2}"/>
                </a:ext>
              </a:extLst>
            </p:cNvPr>
            <p:cNvSpPr txBox="1"/>
            <p:nvPr/>
          </p:nvSpPr>
          <p:spPr>
            <a:xfrm>
              <a:off x="1181942" y="3144368"/>
              <a:ext cx="43824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r>
                <a:rPr lang="ru-RU" sz="1400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б</a:t>
              </a:r>
              <a:r>
                <a:rPr lang="ru-RU" sz="1400" i="0" u="none" strike="noStrike" cap="none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иблиотеки, содержащие элементы </a:t>
              </a:r>
              <a:r>
                <a:rPr lang="ru-RU" sz="1400">
                  <a:solidFill>
                    <a:srgbClr val="1D1C4A"/>
                  </a:solidFill>
                  <a:ea typeface="Calibri"/>
                  <a:cs typeface="Calibri"/>
                  <a:sym typeface="Calibri"/>
                </a:rPr>
                <a:t>интерфейса и расширенный протокол обмена данными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304A640-B3CA-4E95-99B3-EA59249CB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3732" y="3186757"/>
              <a:ext cx="380825" cy="385936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5C2C6F1-18CF-418A-94E7-48AFF39A0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81" t="54489"/>
          <a:stretch/>
        </p:blipFill>
        <p:spPr>
          <a:xfrm>
            <a:off x="0" y="0"/>
            <a:ext cx="818176" cy="4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5CF83-3E8A-4EC9-A010-A4912ACC3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Архитектура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2F8249-E2B0-4039-B6F1-118481A8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5D79-524E-43C8-A0EA-9217F8288CA0}" type="slidenum">
              <a:rPr lang="ru-RU" smtClean="0"/>
              <a:t>3</a:t>
            </a:fld>
            <a:endParaRPr lang="ru-RU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0449D43-410F-38B4-D368-02896648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2" y="1147343"/>
            <a:ext cx="9732166" cy="51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5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D8D8C-EB10-4A25-96AA-286B8270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315119"/>
            <a:ext cx="10930772" cy="82391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26676F-7A52-416D-A351-CD30646DA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5699" y="1408645"/>
            <a:ext cx="4327617" cy="493121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400" b="1">
                <a:solidFill>
                  <a:srgbClr val="1D1C4A"/>
                </a:solidFill>
              </a:rPr>
              <a:t>Глобальный рынок</a:t>
            </a:r>
            <a:endParaRPr lang="ru-RU" sz="2400">
              <a:solidFill>
                <a:srgbClr val="1D1C4A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1E0743-EB30-4E7C-9BE8-0CC6E558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5D79-524E-43C8-A0EA-9217F8288CA0}" type="slidenum">
              <a:rPr lang="ru-RU" smtClean="0"/>
              <a:t>4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C2F119-7E45-4D90-B255-CB804A344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2148" y="1992743"/>
            <a:ext cx="4871083" cy="1321407"/>
          </a:xfrm>
        </p:spPr>
        <p:txBody>
          <a:bodyPr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-RU" sz="1400" b="1">
                <a:solidFill>
                  <a:srgbClr val="1D1C4A"/>
                </a:solidFill>
              </a:rPr>
              <a:t>Уход вендоров корпоративного ПО </a:t>
            </a:r>
            <a:br>
              <a:rPr lang="en-US" sz="1400" b="1">
                <a:solidFill>
                  <a:srgbClr val="1D1C4A"/>
                </a:solidFill>
              </a:rPr>
            </a:br>
            <a:r>
              <a:rPr lang="ru-RU" sz="1400">
                <a:solidFill>
                  <a:srgbClr val="1D1C4A"/>
                </a:solidFill>
              </a:rPr>
              <a:t>(SAP, Microsoft, Oracle, </a:t>
            </a:r>
            <a:r>
              <a:rPr lang="ru-RU" sz="1400" err="1">
                <a:solidFill>
                  <a:srgbClr val="1D1C4A"/>
                </a:solidFill>
              </a:rPr>
              <a:t>Terrasoft</a:t>
            </a:r>
            <a:r>
              <a:rPr lang="ru-RU" sz="1400">
                <a:solidFill>
                  <a:srgbClr val="1D1C4A"/>
                </a:solidFill>
              </a:rPr>
              <a:t> и другие)</a:t>
            </a:r>
          </a:p>
          <a:p>
            <a:pPr marL="26670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-RU" sz="1400">
                <a:solidFill>
                  <a:srgbClr val="1D1C4A"/>
                </a:solidFill>
              </a:rPr>
              <a:t>Создает угрозу непрерывного функционирования отечественного бизнеса</a:t>
            </a:r>
          </a:p>
          <a:p>
            <a:pPr marL="26670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ru-RU" sz="1400">
                <a:solidFill>
                  <a:srgbClr val="1D1C4A"/>
                </a:solidFill>
              </a:rPr>
              <a:t>Нарушает планы развития - закупка новых лицензий невозможна</a:t>
            </a:r>
          </a:p>
          <a:p>
            <a:endParaRPr lang="ru-RU" sz="1400">
              <a:solidFill>
                <a:srgbClr val="1D1C4A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31F8F07-BFEB-4FF6-BD58-8AED360754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3139" y="3462905"/>
            <a:ext cx="5162861" cy="1314747"/>
          </a:xfrm>
        </p:spPr>
        <p:txBody>
          <a:bodyPr>
            <a:noAutofit/>
          </a:bodyPr>
          <a:lstStyle/>
          <a:p>
            <a:pPr marL="139700" lvl="0" indent="-47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-RU" sz="1400" b="1">
                <a:solidFill>
                  <a:srgbClr val="1D1C4A"/>
                </a:solidFill>
              </a:rPr>
              <a:t>Нехватка кадров</a:t>
            </a:r>
            <a:endParaRPr lang="ru-RU" sz="1400">
              <a:solidFill>
                <a:srgbClr val="1D1C4A"/>
              </a:solidFill>
            </a:endParaRPr>
          </a:p>
          <a:p>
            <a:pPr marL="358775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>
                <a:solidFill>
                  <a:srgbClr val="1D1C4A"/>
                </a:solidFill>
              </a:rPr>
              <a:t>Дефицит кадров на начало года - </a:t>
            </a:r>
            <a:r>
              <a:rPr lang="ru-RU" sz="1400" u="sng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млн ИТ специалистов</a:t>
            </a:r>
            <a:endParaRPr lang="ru-RU" sz="1400" u="sng">
              <a:solidFill>
                <a:srgbClr val="0070C0"/>
              </a:solidFill>
            </a:endParaRPr>
          </a:p>
          <a:p>
            <a:pPr marL="358775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>
                <a:solidFill>
                  <a:srgbClr val="1D1C4A"/>
                </a:solidFill>
              </a:rPr>
              <a:t>От 50 до 150 тысяч специалистов </a:t>
            </a:r>
            <a:r>
              <a:rPr lang="ru-RU" sz="1400" u="sng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покинуло или покинет страну</a:t>
            </a:r>
            <a:r>
              <a:rPr lang="ru-RU" sz="1400" b="1">
                <a:solidFill>
                  <a:srgbClr val="1D1C4A"/>
                </a:solidFill>
              </a:rPr>
              <a:t> </a:t>
            </a:r>
            <a:r>
              <a:rPr lang="ru-RU" sz="1400">
                <a:solidFill>
                  <a:srgbClr val="1D1C4A"/>
                </a:solidFill>
              </a:rPr>
              <a:t>в феврале</a:t>
            </a:r>
            <a:r>
              <a:rPr lang="en-US" sz="1400">
                <a:solidFill>
                  <a:srgbClr val="1D1C4A"/>
                </a:solidFill>
              </a:rPr>
              <a:t> </a:t>
            </a:r>
            <a:r>
              <a:rPr lang="ru-RU" sz="1400">
                <a:solidFill>
                  <a:srgbClr val="1D1C4A"/>
                </a:solidFill>
              </a:rPr>
              <a:t>-</a:t>
            </a:r>
            <a:r>
              <a:rPr lang="en-US" sz="1400">
                <a:solidFill>
                  <a:srgbClr val="1D1C4A"/>
                </a:solidFill>
              </a:rPr>
              <a:t> </a:t>
            </a:r>
            <a:r>
              <a:rPr lang="ru-RU" sz="1400">
                <a:solidFill>
                  <a:srgbClr val="1D1C4A"/>
                </a:solidFill>
              </a:rPr>
              <a:t>мае 2022</a:t>
            </a:r>
          </a:p>
          <a:p>
            <a:pPr marL="358775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>
                <a:solidFill>
                  <a:srgbClr val="1D1C4A"/>
                </a:solidFill>
              </a:rPr>
              <a:t>Уход крупных ИТ компаний: </a:t>
            </a:r>
            <a:r>
              <a:rPr lang="ru-RU" sz="1400" err="1">
                <a:solidFill>
                  <a:srgbClr val="1D1C4A"/>
                </a:solidFill>
              </a:rPr>
              <a:t>Luxoft</a:t>
            </a:r>
            <a:r>
              <a:rPr lang="ru-RU" sz="1400">
                <a:solidFill>
                  <a:srgbClr val="1D1C4A"/>
                </a:solidFill>
              </a:rPr>
              <a:t>, EPAM, </a:t>
            </a:r>
            <a:r>
              <a:rPr lang="ru-RU" sz="1400" err="1">
                <a:solidFill>
                  <a:srgbClr val="1D1C4A"/>
                </a:solidFill>
              </a:rPr>
              <a:t>DataArt</a:t>
            </a:r>
            <a:r>
              <a:rPr lang="ru-RU" sz="1400">
                <a:solidFill>
                  <a:srgbClr val="1D1C4A"/>
                </a:solidFill>
              </a:rPr>
              <a:t>, </a:t>
            </a:r>
            <a:r>
              <a:rPr lang="ru-RU" sz="1400" err="1">
                <a:solidFill>
                  <a:srgbClr val="1D1C4A"/>
                </a:solidFill>
              </a:rPr>
              <a:t>NetCracker</a:t>
            </a:r>
            <a:endParaRPr lang="ru-RU" sz="1400">
              <a:solidFill>
                <a:srgbClr val="1D1C4A"/>
              </a:solidFill>
            </a:endParaRPr>
          </a:p>
          <a:p>
            <a:endParaRPr lang="ru-RU" sz="1400">
              <a:solidFill>
                <a:srgbClr val="1D1C4A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DFD1030-2407-4C87-8A60-418A56A03F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4039" y="4990575"/>
            <a:ext cx="4942046" cy="1235485"/>
          </a:xfrm>
        </p:spPr>
        <p:txBody>
          <a:bodyPr>
            <a:noAutofit/>
          </a:bodyPr>
          <a:lstStyle/>
          <a:p>
            <a:pPr marL="1397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-RU" sz="1400" b="1">
                <a:solidFill>
                  <a:srgbClr val="1D1C4A"/>
                </a:solidFill>
              </a:rPr>
              <a:t>Рост стоимости проектов</a:t>
            </a:r>
          </a:p>
          <a:p>
            <a:pPr marL="26670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u="sng">
                <a:solidFill>
                  <a:srgbClr val="0070C0"/>
                </a:solidFill>
                <a:hlinkClick r:id="rId4"/>
              </a:rPr>
              <a:t>Рост </a:t>
            </a:r>
            <a:r>
              <a:rPr lang="ru-RU" sz="1400" u="sng" err="1">
                <a:solidFill>
                  <a:srgbClr val="0070C0"/>
                </a:solidFill>
                <a:hlinkClick r:id="rId4"/>
              </a:rPr>
              <a:t>з.п</a:t>
            </a:r>
            <a:r>
              <a:rPr lang="ru-RU" sz="1400" u="sng">
                <a:solidFill>
                  <a:srgbClr val="0070C0"/>
                </a:solidFill>
                <a:hlinkClick r:id="rId4"/>
              </a:rPr>
              <a:t>. ИТ специалистов</a:t>
            </a:r>
            <a:r>
              <a:rPr lang="ru-RU" sz="1400">
                <a:solidFill>
                  <a:srgbClr val="1D1C4A"/>
                </a:solidFill>
              </a:rPr>
              <a:t> - 17% за полгода!</a:t>
            </a:r>
            <a:r>
              <a:rPr lang="ru-RU" sz="1400" u="sng">
                <a:solidFill>
                  <a:srgbClr val="0070C0"/>
                </a:solidFill>
              </a:rPr>
              <a:t> </a:t>
            </a:r>
            <a:r>
              <a:rPr lang="ru-RU" sz="1400" u="sng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Доход</a:t>
            </a:r>
            <a:r>
              <a:rPr lang="ru-RU" sz="1400">
                <a:solidFill>
                  <a:srgbClr val="1D1C4A"/>
                </a:solidFill>
              </a:rPr>
              <a:t> опытных разработчиков сопоставим с топ-менеджерами</a:t>
            </a:r>
          </a:p>
          <a:p>
            <a:pPr marL="26670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>
                <a:solidFill>
                  <a:srgbClr val="1D1C4A"/>
                </a:solidFill>
              </a:rPr>
              <a:t>Запрет продаж популярных инструментов разработки (</a:t>
            </a:r>
            <a:r>
              <a:rPr lang="ru-RU" sz="1400" err="1">
                <a:solidFill>
                  <a:srgbClr val="1D1C4A"/>
                </a:solidFill>
              </a:rPr>
              <a:t>JetBrains</a:t>
            </a:r>
            <a:r>
              <a:rPr lang="ru-RU" sz="1400">
                <a:solidFill>
                  <a:srgbClr val="1D1C4A"/>
                </a:solidFill>
              </a:rPr>
              <a:t>) снижает эффективность работы</a:t>
            </a:r>
          </a:p>
          <a:p>
            <a:endParaRPr lang="ru-RU" sz="1400">
              <a:solidFill>
                <a:srgbClr val="1D1C4A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6DBC94-AC03-4B86-B1EC-CB329A6347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181" t="54489"/>
          <a:stretch/>
        </p:blipFill>
        <p:spPr>
          <a:xfrm>
            <a:off x="0" y="0"/>
            <a:ext cx="818176" cy="4628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0E8B83-AEC3-435F-854E-41516E60B5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242" b="35874"/>
          <a:stretch/>
        </p:blipFill>
        <p:spPr>
          <a:xfrm>
            <a:off x="11365551" y="6205785"/>
            <a:ext cx="826450" cy="652215"/>
          </a:xfrm>
          <a:prstGeom prst="rect">
            <a:avLst/>
          </a:prstGeom>
        </p:spPr>
      </p:pic>
      <p:sp>
        <p:nvSpPr>
          <p:cNvPr id="27" name="Freeform: Shape 10">
            <a:extLst>
              <a:ext uri="{FF2B5EF4-FFF2-40B4-BE49-F238E27FC236}">
                <a16:creationId xmlns:a16="http://schemas.microsoft.com/office/drawing/2014/main" id="{4066716B-5977-437D-BB16-C3DE659B25E8}"/>
              </a:ext>
            </a:extLst>
          </p:cNvPr>
          <p:cNvSpPr/>
          <p:nvPr/>
        </p:nvSpPr>
        <p:spPr>
          <a:xfrm>
            <a:off x="6276576" y="3000352"/>
            <a:ext cx="5243257" cy="3671035"/>
          </a:xfrm>
          <a:prstGeom prst="roundRect">
            <a:avLst>
              <a:gd name="adj" fmla="val 5702"/>
            </a:avLst>
          </a:prstGeom>
          <a:solidFill>
            <a:srgbClr val="FFFFFF"/>
          </a:solidFill>
          <a:ln>
            <a:noFill/>
          </a:ln>
          <a:effectLst>
            <a:outerShdw blurRad="127000" dist="63500" dir="2700000" algn="tl" rotWithShape="0">
              <a:srgbClr val="1E1F4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72000" bIns="108000" rtlCol="0" anchor="ctr"/>
          <a:lstStyle/>
          <a:p>
            <a:pPr marL="0" marR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ru-RU" sz="1400">
              <a:solidFill>
                <a:srgbClr val="1D1C4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BF36B-739C-4063-9189-26F61E6FF2C1}"/>
              </a:ext>
            </a:extLst>
          </p:cNvPr>
          <p:cNvSpPr txBox="1"/>
          <p:nvPr/>
        </p:nvSpPr>
        <p:spPr>
          <a:xfrm>
            <a:off x="6395698" y="3514332"/>
            <a:ext cx="483536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dirty="0">
                <a:solidFill>
                  <a:srgbClr val="1D1C4A"/>
                </a:solidFill>
              </a:rPr>
              <a:t>В ИТ происходит «идеальный шторм», последствия которого ударят по всем отраслям экономики РФ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dirty="0">
                <a:solidFill>
                  <a:srgbClr val="1D1C4A"/>
                </a:solidFill>
              </a:rPr>
              <a:t>Ожидается долгосрочный повышенный спрос </a:t>
            </a:r>
            <a:br>
              <a:rPr lang="ru-RU" sz="1400" dirty="0">
                <a:solidFill>
                  <a:srgbClr val="1D1C4A"/>
                </a:solidFill>
              </a:rPr>
            </a:br>
            <a:r>
              <a:rPr lang="ru-RU" sz="1400" dirty="0">
                <a:solidFill>
                  <a:srgbClr val="1D1C4A"/>
                </a:solidFill>
              </a:rPr>
              <a:t>на разработку отечественного ПО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dirty="0">
                <a:solidFill>
                  <a:srgbClr val="1D1C4A"/>
                </a:solidFill>
              </a:rPr>
              <a:t>В условиях ограниченности кадров особое внимание необходимо уделять инструментам для повышения эффективности разработки и снижения порога входа в технологии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dirty="0">
                <a:solidFill>
                  <a:srgbClr val="1D1C4A"/>
                </a:solidFill>
              </a:rPr>
              <a:t>Простые в использовании и продуктивные инструменты разработчика будут востребованы не только в РФ, но и в мире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4A"/>
              </a:buClr>
              <a:buSzPts val="1400"/>
              <a:buChar char="•"/>
            </a:pPr>
            <a:r>
              <a:rPr lang="ru-RU" sz="1400" dirty="0">
                <a:solidFill>
                  <a:srgbClr val="1D1C4A"/>
                </a:solidFill>
              </a:rPr>
              <a:t>Доступность глобально распространенных, конкурентоспособных инструментов – важный аспект удержания разработчиков в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979A8E-CEE9-40EF-88B1-D82CBBFF6407}"/>
              </a:ext>
            </a:extLst>
          </p:cNvPr>
          <p:cNvSpPr txBox="1"/>
          <p:nvPr/>
        </p:nvSpPr>
        <p:spPr>
          <a:xfrm>
            <a:off x="529388" y="1408645"/>
            <a:ext cx="4871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400" b="1">
                <a:solidFill>
                  <a:srgbClr val="1D1C4A"/>
                </a:solidFill>
              </a:rPr>
              <a:t>Ситуация на рынке ПО в России</a:t>
            </a:r>
            <a:endParaRPr lang="en-US" sz="2400" b="1">
              <a:solidFill>
                <a:srgbClr val="1D1C4A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2DEB2D7-AC6B-4715-841E-60E62D8004D2}"/>
              </a:ext>
            </a:extLst>
          </p:cNvPr>
          <p:cNvGrpSpPr/>
          <p:nvPr/>
        </p:nvGrpSpPr>
        <p:grpSpPr>
          <a:xfrm>
            <a:off x="624755" y="1977623"/>
            <a:ext cx="386843" cy="386843"/>
            <a:chOff x="657955" y="1571962"/>
            <a:chExt cx="552911" cy="552911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44919F4-B4E8-41E7-94B7-EC7EEEEA375B}"/>
                </a:ext>
              </a:extLst>
            </p:cNvPr>
            <p:cNvSpPr/>
            <p:nvPr/>
          </p:nvSpPr>
          <p:spPr>
            <a:xfrm>
              <a:off x="657955" y="1571962"/>
              <a:ext cx="552911" cy="552911"/>
            </a:xfrm>
            <a:prstGeom prst="ellipse">
              <a:avLst/>
            </a:prstGeom>
            <a:solidFill>
              <a:srgbClr val="ED3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5475E-3DD1-4E2A-82A3-ADB49A894FBF}"/>
                </a:ext>
              </a:extLst>
            </p:cNvPr>
            <p:cNvSpPr txBox="1"/>
            <p:nvPr/>
          </p:nvSpPr>
          <p:spPr>
            <a:xfrm>
              <a:off x="719420" y="1576267"/>
              <a:ext cx="295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7DE21C6-5AD3-4818-B28D-9CC33FE88A9C}"/>
              </a:ext>
            </a:extLst>
          </p:cNvPr>
          <p:cNvGrpSpPr/>
          <p:nvPr/>
        </p:nvGrpSpPr>
        <p:grpSpPr>
          <a:xfrm>
            <a:off x="624756" y="3442739"/>
            <a:ext cx="386843" cy="389157"/>
            <a:chOff x="4675065" y="1292199"/>
            <a:chExt cx="552911" cy="55621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DDE0434-262A-4E18-841A-527668EE8A20}"/>
                </a:ext>
              </a:extLst>
            </p:cNvPr>
            <p:cNvSpPr/>
            <p:nvPr/>
          </p:nvSpPr>
          <p:spPr>
            <a:xfrm>
              <a:off x="4675065" y="1295506"/>
              <a:ext cx="552911" cy="552911"/>
            </a:xfrm>
            <a:prstGeom prst="ellipse">
              <a:avLst/>
            </a:prstGeom>
            <a:solidFill>
              <a:srgbClr val="ED3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582F22-CE72-4CD0-8C73-FD6D8473E191}"/>
                </a:ext>
              </a:extLst>
            </p:cNvPr>
            <p:cNvSpPr txBox="1"/>
            <p:nvPr/>
          </p:nvSpPr>
          <p:spPr>
            <a:xfrm>
              <a:off x="4741181" y="1292199"/>
              <a:ext cx="295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3AAA5F-740F-41D8-B5C6-B1133383C04F}"/>
              </a:ext>
            </a:extLst>
          </p:cNvPr>
          <p:cNvGrpSpPr/>
          <p:nvPr/>
        </p:nvGrpSpPr>
        <p:grpSpPr>
          <a:xfrm>
            <a:off x="624756" y="4959189"/>
            <a:ext cx="386843" cy="386843"/>
            <a:chOff x="8031115" y="1307493"/>
            <a:chExt cx="552911" cy="552911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6CED749-21EA-4313-8C1D-C20C0F4BB1E3}"/>
                </a:ext>
              </a:extLst>
            </p:cNvPr>
            <p:cNvSpPr/>
            <p:nvPr/>
          </p:nvSpPr>
          <p:spPr>
            <a:xfrm>
              <a:off x="8031115" y="1307493"/>
              <a:ext cx="552911" cy="552911"/>
            </a:xfrm>
            <a:prstGeom prst="ellipse">
              <a:avLst/>
            </a:prstGeom>
            <a:solidFill>
              <a:srgbClr val="ED3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862354-DE24-40B4-8937-3F8BF262539B}"/>
                </a:ext>
              </a:extLst>
            </p:cNvPr>
            <p:cNvSpPr txBox="1"/>
            <p:nvPr/>
          </p:nvSpPr>
          <p:spPr>
            <a:xfrm>
              <a:off x="8098878" y="1321959"/>
              <a:ext cx="295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475B55-0CFA-42B8-893D-CDB236969EDA}"/>
              </a:ext>
            </a:extLst>
          </p:cNvPr>
          <p:cNvSpPr txBox="1"/>
          <p:nvPr/>
        </p:nvSpPr>
        <p:spPr>
          <a:xfrm>
            <a:off x="6363854" y="1902826"/>
            <a:ext cx="4871083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ED306E"/>
              </a:buClr>
              <a:buSzPct val="150000"/>
              <a:buFont typeface="Calibri" panose="020F0502020204030204" pitchFamily="34" charset="0"/>
              <a:buChar char="●"/>
            </a:pPr>
            <a:r>
              <a:rPr lang="en-US" sz="1400" dirty="0">
                <a:solidFill>
                  <a:srgbClr val="1D1C4A"/>
                </a:solidFill>
              </a:rPr>
              <a:t>IDC </a:t>
            </a:r>
            <a:r>
              <a:rPr lang="ru-RU" sz="1400" dirty="0">
                <a:solidFill>
                  <a:srgbClr val="1D1C4A"/>
                </a:solidFill>
                <a:hlinkClick r:id="rId8"/>
              </a:rPr>
              <a:t>ожидает</a:t>
            </a:r>
            <a:r>
              <a:rPr lang="ru-RU" sz="1400" dirty="0">
                <a:solidFill>
                  <a:srgbClr val="1D1C4A"/>
                </a:solidFill>
              </a:rPr>
              <a:t> нехватку 4 млн. разработчиков в мире к 2025 году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ED306E"/>
              </a:buClr>
              <a:buSzPct val="15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1D1C4A"/>
                </a:solidFill>
              </a:rPr>
              <a:t>Медианная </a:t>
            </a:r>
            <a:r>
              <a:rPr lang="ru-RU" sz="1400" dirty="0" err="1">
                <a:solidFill>
                  <a:srgbClr val="1D1C4A"/>
                </a:solidFill>
              </a:rPr>
              <a:t>з.п</a:t>
            </a:r>
            <a:r>
              <a:rPr lang="ru-RU" sz="1400" dirty="0">
                <a:solidFill>
                  <a:srgbClr val="1D1C4A"/>
                </a:solidFill>
              </a:rPr>
              <a:t>. разработчика  в развитых странах </a:t>
            </a:r>
            <a:r>
              <a:rPr lang="ru-RU" sz="1400" dirty="0">
                <a:solidFill>
                  <a:srgbClr val="1D1C4A"/>
                </a:solidFill>
                <a:hlinkClick r:id="rId9"/>
              </a:rPr>
              <a:t>превысила</a:t>
            </a:r>
            <a:r>
              <a:rPr lang="ru-RU" sz="1400" dirty="0">
                <a:solidFill>
                  <a:srgbClr val="1D1C4A"/>
                </a:solidFill>
              </a:rPr>
              <a:t> $100K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D8BA82-695E-4D75-891E-3DBA4C78BA16}"/>
              </a:ext>
            </a:extLst>
          </p:cNvPr>
          <p:cNvSpPr txBox="1"/>
          <p:nvPr/>
        </p:nvSpPr>
        <p:spPr>
          <a:xfrm>
            <a:off x="6395988" y="3033154"/>
            <a:ext cx="2342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400" b="1">
                <a:solidFill>
                  <a:srgbClr val="1D1C4A"/>
                </a:solidFill>
                <a:extLst>
                  <a:ext uri="http://customooxmlschemas.google.com/">
                    <go:slidesCustomData xmlns="" xmlns:lc="http://schemas.openxmlformats.org/drawingml/2006/lockedCanvas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Выводы</a:t>
            </a:r>
            <a:endParaRPr lang="ru-RU" sz="2400">
              <a:solidFill>
                <a:srgbClr val="1D1C4A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67798B-0C82-4863-BE35-57C474A251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3112" y="3083918"/>
            <a:ext cx="221271" cy="58849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98F88A-5ECF-4B4F-B6C5-B0ED40DB6F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11379363" y="6034385"/>
            <a:ext cx="221271" cy="5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0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иту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ласси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Фото с ле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В три ряд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12865</TotalTime>
  <Words>435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Титульный</vt:lpstr>
      <vt:lpstr>1_Титульный</vt:lpstr>
      <vt:lpstr>Классика</vt:lpstr>
      <vt:lpstr>Фото с лева</vt:lpstr>
      <vt:lpstr>В три ряда</vt:lpstr>
      <vt:lpstr>Amplicode</vt:lpstr>
      <vt:lpstr>Краткое описание проекта</vt:lpstr>
      <vt:lpstr>Архитектура</vt:lpstr>
      <vt:lpstr>Актуальность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Amplicode</dc:title>
  <dc:creator>Sheptalova Ekaterina</dc:creator>
  <cp:lastModifiedBy>Andrey Glaschenko</cp:lastModifiedBy>
  <cp:revision>5</cp:revision>
  <dcterms:created xsi:type="dcterms:W3CDTF">2022-03-10T12:54:44Z</dcterms:created>
  <dcterms:modified xsi:type="dcterms:W3CDTF">2023-05-23T11:10:36Z</dcterms:modified>
</cp:coreProperties>
</file>