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7" r:id="rId5"/>
    <p:sldId id="268" r:id="rId6"/>
    <p:sldId id="26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йко Алексей Васильевич" initials="БАВ" lastIdx="1" clrIdx="0">
    <p:extLst>
      <p:ext uri="{19B8F6BF-5375-455C-9EA6-DF929625EA0E}">
        <p15:presenceInfo xmlns:p15="http://schemas.microsoft.com/office/powerpoint/2012/main" userId="S-1-5-21-1671197717-2720762786-4121277622-1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A375C-76AD-499C-BD02-6B051AD65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68FE8B-22E8-4396-9BDB-FAB8DB8BA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87306A-E1A6-4BC9-A7A8-06FEE8F5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B9CC16-AD3B-4E40-99ED-8DF5B5AC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B38050-5091-4B19-9265-671A30D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4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8FA80-BFFE-4D64-91B3-D07ACB9F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32B057-9A01-4E33-9F08-F08E4A8D1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66EE6-2943-4E76-B123-8BD99686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90C78-0938-4E0B-A1E7-0AE03049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370E24-F60C-4258-B79C-1204EC1E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5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F73CB8-D287-4B01-94DC-83B964458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FF3C88-2449-475C-88B9-CA77144F1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70551A-DB79-45B1-8AEF-1823284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C218CF-2309-46A2-8A4D-BE290243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E5CA8-6425-4238-9C63-6B9FB601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7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1910F-A0FB-4871-AC09-433B8753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4A18D-DE0B-4957-9AC3-891016B9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006F06-7D1D-4795-B231-D8326A41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B343C2-B77C-48AA-B285-91043311B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D8EB7-830B-4E27-9750-7502BD99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4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4BE49-3177-4DE1-9F17-B76776FA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CB104F-5A3A-4AE0-B480-6ACEBE552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A769-EC79-4309-9E92-76939434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073D45-CD5E-4E1B-9DD0-FCE59152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BDCA4C-4811-4F7D-82C0-AB6D6D07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7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B374D-AB62-4336-BBD6-D13E523A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2A247-EAD5-4325-9C7D-7CF65F241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F8D3AF-26B2-468C-923B-CDD3F555D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BB7377-09B7-4C46-9C7E-37EDB7C7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F1203D-4BC8-4C06-80CD-E4D28D69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6F2945-D1FC-451B-B645-DF80EB17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1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6665A-0B13-4FC0-B3F4-F31B29E7F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8EA401-08DA-4AE4-AF1C-E6F49F7F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8C4F31-34E0-4E33-8E0E-76402A0A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DCFB46-1C1C-44FA-905F-1F1A70506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5CA027-DC2E-4BE0-94FB-29881434D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B28FB4B-29F5-4B63-A8E1-6B6E967E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2D33CA-A914-47A6-8091-D1145396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E81E4F-166B-4B1A-8D92-A608D6DA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2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1670F-09EC-4FBA-9F0C-71A624385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451810-17B0-41A9-8658-1AF2718A7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520673-FA52-4E72-948A-5D722A76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7D9259-E271-4110-8021-612A47F3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3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FD30DF-0E4E-4DDD-8120-C8E9DFDF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0C2C28-41FA-47F0-AFE3-CA844EEA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00F2F0-FC36-4652-A43F-8CD1BEA0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4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98239-BE09-43B9-9E84-ECFD9BEB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C9D0AF-5935-4BEE-92F8-DC22B76F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B8DCD8-DDC1-4C91-813F-2D70DD4E5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0173C6-1548-495A-8A72-591D0713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5AE46A-4729-4D32-B7B5-1BEE1E9E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8ED2F3-5335-4F82-9BE1-6222FD39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6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66E7A-FFAA-48C9-A106-4720619A8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2E6987-D8C2-487D-B344-676137481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39D2E5-DBF9-459E-B022-08198C81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233332-D289-4DC9-AE43-355281FC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975743-1193-4114-94C2-F7F34CF0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1C6344-82D6-4F82-808D-17E09EB9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0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31355-7833-422F-8C38-810358156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1FBF72-5928-47F4-A3AB-8525C43F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8F44DA-7DC7-4A18-88C2-5ECA1C0D6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EA1E4-0DF4-4726-8729-454FB9655F32}" type="datetimeFigureOut">
              <a:rPr lang="ru-RU" smtClean="0"/>
              <a:t>03.06.2021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DEBF48-1A6C-41EF-BFC9-4DFB482A6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529A7-729B-4CD2-A6BA-B282BD429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7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D7A41B9-64CB-4E7A-8565-E9E378BA88E9}"/>
              </a:ext>
            </a:extLst>
          </p:cNvPr>
          <p:cNvSpPr txBox="1">
            <a:spLocks/>
          </p:cNvSpPr>
          <p:nvPr/>
        </p:nvSpPr>
        <p:spPr>
          <a:xfrm>
            <a:off x="438150" y="2169768"/>
            <a:ext cx="8267700" cy="7865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+mn-lt"/>
              </a:rPr>
              <a:t>Полное наименование проекта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4EEDD8C-550C-4F5F-966F-09C5B50D48AA}"/>
              </a:ext>
            </a:extLst>
          </p:cNvPr>
          <p:cNvSpPr txBox="1">
            <a:spLocks/>
          </p:cNvSpPr>
          <p:nvPr/>
        </p:nvSpPr>
        <p:spPr>
          <a:xfrm>
            <a:off x="438150" y="1659885"/>
            <a:ext cx="8267700" cy="7865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+mn-lt"/>
              </a:rPr>
              <a:t>Наименование участника конкурсного отбора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C5C60EE-38A5-4AE9-9089-DF5615051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675327"/>
              </p:ext>
            </p:extLst>
          </p:nvPr>
        </p:nvGraphicFramePr>
        <p:xfrm>
          <a:off x="0" y="4853940"/>
          <a:ext cx="5680364" cy="16367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3572">
                  <a:extLst>
                    <a:ext uri="{9D8B030D-6E8A-4147-A177-3AD203B41FA5}">
                      <a16:colId xmlns:a16="http://schemas.microsoft.com/office/drawing/2014/main" val="926258511"/>
                    </a:ext>
                  </a:extLst>
                </a:gridCol>
                <a:gridCol w="2606792">
                  <a:extLst>
                    <a:ext uri="{9D8B030D-6E8A-4147-A177-3AD203B41FA5}">
                      <a16:colId xmlns:a16="http://schemas.microsoft.com/office/drawing/2014/main" val="405330995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Лот №: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9767636"/>
                  </a:ext>
                </a:extLst>
              </a:tr>
              <a:tr h="448014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Регион регистрации участника: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182742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Запрашиваемая сумма гранта, рублей: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774073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Общая стоимость проекта, рублей: 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906696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Срок реализации проекта, месяцев: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6477979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784330-4361-4151-99B2-47DB82E8F0BD}"/>
              </a:ext>
            </a:extLst>
          </p:cNvPr>
          <p:cNvSpPr txBox="1">
            <a:spLocks/>
          </p:cNvSpPr>
          <p:nvPr/>
        </p:nvSpPr>
        <p:spPr>
          <a:xfrm>
            <a:off x="6426678" y="331222"/>
            <a:ext cx="2061714" cy="4279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№4-2 </a:t>
            </a:r>
          </a:p>
          <a:p>
            <a:pPr algn="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конкурсной документации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5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77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Резюме проекта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279400" y="901701"/>
            <a:ext cx="7886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/>
              <a:t>Наименование разрабатываемого / дорабатываемого программно-аппаратного комплекса (ПАК)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Назначение разрабатываемого / дорабатываемого ПАК 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Области и отрасли применения разрабатываемого / дорабатываемого ПАК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Обоснование актуальности разрабатываемого / дорабатываемого ПАК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Дополнительное описание, необходимое по мнению участника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701"/>
            <a:ext cx="7200000" cy="3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566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AF7959-33D0-4C99-A8E3-5D81B999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Спецификация разрабатываемого (дорабатываемого) ПАК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C053A18-B3B2-4DB8-90DE-86013D4741DB}"/>
              </a:ext>
            </a:extLst>
          </p:cNvPr>
          <p:cNvSpPr/>
          <p:nvPr/>
        </p:nvSpPr>
        <p:spPr>
          <a:xfrm flipV="1">
            <a:off x="0" y="611701"/>
            <a:ext cx="7200000" cy="3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88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3F7AE-63B3-406A-A1AC-748D020A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Рынок проекта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EE38353-5E43-4645-BA48-25471B88F1EB}"/>
              </a:ext>
            </a:extLst>
          </p:cNvPr>
          <p:cNvSpPr/>
          <p:nvPr/>
        </p:nvSpPr>
        <p:spPr>
          <a:xfrm flipV="1">
            <a:off x="0" y="611701"/>
            <a:ext cx="7200000" cy="3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279400" y="901701"/>
            <a:ext cx="7886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/>
              <a:t>Описание рынка реализации ПАК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Сравнение ПАК с аналогами и конкурентные его преимущества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Модель реализации ПАК</a:t>
            </a:r>
          </a:p>
        </p:txBody>
      </p:sp>
    </p:spTree>
    <p:extLst>
      <p:ext uri="{BB962C8B-B14F-4D97-AF65-F5344CB8AC3E}">
        <p14:creationId xmlns:p14="http://schemas.microsoft.com/office/powerpoint/2010/main" val="2786081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53F7AE-63B3-406A-A1AC-748D020A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Описание участника конкурсного отбора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6CD0AD9-03B1-4D0F-B600-C59B34F588F1}"/>
              </a:ext>
            </a:extLst>
          </p:cNvPr>
          <p:cNvSpPr/>
          <p:nvPr/>
        </p:nvSpPr>
        <p:spPr>
          <a:xfrm flipV="1">
            <a:off x="0" y="611701"/>
            <a:ext cx="7200000" cy="3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279400" y="901701"/>
            <a:ext cx="7886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/>
              <a:t>Опыт реализации аналогичных проектов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Наличие необходимой инфраструктуры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Ключевые члены команды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Иная информация, значимая по мнению участника</a:t>
            </a:r>
          </a:p>
        </p:txBody>
      </p:sp>
    </p:spTree>
    <p:extLst>
      <p:ext uri="{BB962C8B-B14F-4D97-AF65-F5344CB8AC3E}">
        <p14:creationId xmlns:p14="http://schemas.microsoft.com/office/powerpoint/2010/main" val="399380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81469A62-C2CD-4A30-BBA6-800F2801812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500" b="1" dirty="0">
                <a:latin typeface="+mn-lt"/>
              </a:rPr>
              <a:t>График</a:t>
            </a:r>
            <a:r>
              <a:rPr lang="ru-RU" sz="2400" b="1" dirty="0">
                <a:latin typeface="+mn-lt"/>
              </a:rPr>
              <a:t> реализации и план финансирования проекта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2527155-30BB-403F-901D-B99ECC30745A}"/>
              </a:ext>
            </a:extLst>
          </p:cNvPr>
          <p:cNvSpPr/>
          <p:nvPr/>
        </p:nvSpPr>
        <p:spPr>
          <a:xfrm flipV="1">
            <a:off x="0" y="611701"/>
            <a:ext cx="7200000" cy="3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Таблица 7">
            <a:extLst>
              <a:ext uri="{FF2B5EF4-FFF2-40B4-BE49-F238E27FC236}">
                <a16:creationId xmlns:a16="http://schemas.microsoft.com/office/drawing/2014/main" id="{68CECF0D-0135-4BA8-825E-F2BE9634D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405231"/>
              </p:ext>
            </p:extLst>
          </p:nvPr>
        </p:nvGraphicFramePr>
        <p:xfrm>
          <a:off x="387347" y="1093263"/>
          <a:ext cx="8369301" cy="1981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5120">
                  <a:extLst>
                    <a:ext uri="{9D8B030D-6E8A-4147-A177-3AD203B41FA5}">
                      <a16:colId xmlns:a16="http://schemas.microsoft.com/office/drawing/2014/main" val="3611739344"/>
                    </a:ext>
                  </a:extLst>
                </a:gridCol>
                <a:gridCol w="1991071">
                  <a:extLst>
                    <a:ext uri="{9D8B030D-6E8A-4147-A177-3AD203B41FA5}">
                      <a16:colId xmlns:a16="http://schemas.microsoft.com/office/drawing/2014/main" val="3936981520"/>
                    </a:ext>
                  </a:extLst>
                </a:gridCol>
                <a:gridCol w="1744370">
                  <a:extLst>
                    <a:ext uri="{9D8B030D-6E8A-4147-A177-3AD203B41FA5}">
                      <a16:colId xmlns:a16="http://schemas.microsoft.com/office/drawing/2014/main" val="3950555893"/>
                    </a:ext>
                  </a:extLst>
                </a:gridCol>
                <a:gridCol w="1744370">
                  <a:extLst>
                    <a:ext uri="{9D8B030D-6E8A-4147-A177-3AD203B41FA5}">
                      <a16:colId xmlns:a16="http://schemas.microsoft.com/office/drawing/2014/main" val="3139314639"/>
                    </a:ext>
                  </a:extLst>
                </a:gridCol>
                <a:gridCol w="1744370">
                  <a:extLst>
                    <a:ext uri="{9D8B030D-6E8A-4147-A177-3AD203B41FA5}">
                      <a16:colId xmlns:a16="http://schemas.microsoft.com/office/drawing/2014/main" val="878836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Номер этапа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Сроки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Сумма гранта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Сумма софинансирования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Общая сумма расходов на этап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318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Этап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ДД.ММ.</a:t>
                      </a:r>
                      <a:r>
                        <a:rPr lang="ru-RU" sz="1100" baseline="0" dirty="0"/>
                        <a:t>ГГГГ – ДД.ММ.ГГГГ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6675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Этап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8955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6397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Этап </a:t>
                      </a:r>
                      <a:r>
                        <a:rPr lang="en-US" sz="1100" dirty="0"/>
                        <a:t>N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9102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 по проекту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344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27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F69434-D968-43FA-94FF-E20B4B3F3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96899"/>
          </a:xfrm>
        </p:spPr>
        <p:txBody>
          <a:bodyPr>
            <a:normAutofit/>
          </a:bodyPr>
          <a:lstStyle/>
          <a:p>
            <a:r>
              <a:rPr lang="ru-RU" sz="2300" b="1" dirty="0">
                <a:latin typeface="+mn-lt"/>
              </a:rPr>
              <a:t>Итоги реализации проекта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06EB782-68A9-469A-A971-C6A7294A4CF8}"/>
              </a:ext>
            </a:extLst>
          </p:cNvPr>
          <p:cNvSpPr/>
          <p:nvPr/>
        </p:nvSpPr>
        <p:spPr>
          <a:xfrm flipV="1">
            <a:off x="0" y="611701"/>
            <a:ext cx="7200000" cy="36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279400" y="901701"/>
            <a:ext cx="7886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/>
              <a:t>Описание эффекта для отрасли</a:t>
            </a:r>
            <a:r>
              <a:rPr lang="en-US" sz="1600" dirty="0"/>
              <a:t>,</a:t>
            </a:r>
            <a:r>
              <a:rPr lang="ru-RU" sz="1600" dirty="0"/>
              <a:t> в которой будет реализован проект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Планы по развитию ПАК после завершения реализации проекта</a:t>
            </a:r>
          </a:p>
          <a:p>
            <a:pPr marL="285750" indent="-285750">
              <a:buFontTx/>
              <a:buChar char="-"/>
            </a:pPr>
            <a:r>
              <a:rPr lang="ru-RU" sz="1600" dirty="0"/>
              <a:t>Иные итоги реализации проекта, значимые по мнению </a:t>
            </a:r>
            <a:r>
              <a:rPr lang="ru-RU" sz="1600"/>
              <a:t>участника конкурсного отбора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151132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191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Резюме проекта </vt:lpstr>
      <vt:lpstr>Спецификация разрабатываемого (дорабатываемого) ПАК</vt:lpstr>
      <vt:lpstr>Рынок проекта</vt:lpstr>
      <vt:lpstr>Описание участника конкурсного отбора </vt:lpstr>
      <vt:lpstr>Презентация PowerPoint</vt:lpstr>
      <vt:lpstr>Итоги реализации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лист</dc:title>
  <dc:creator>Малявин Александр Александрович</dc:creator>
  <cp:lastModifiedBy>Гречихин Павел Викторович</cp:lastModifiedBy>
  <cp:revision>28</cp:revision>
  <dcterms:created xsi:type="dcterms:W3CDTF">2020-04-16T06:12:18Z</dcterms:created>
  <dcterms:modified xsi:type="dcterms:W3CDTF">2021-06-03T18:04:36Z</dcterms:modified>
</cp:coreProperties>
</file>