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59" r:id="rId3"/>
    <p:sldId id="271" r:id="rId4"/>
    <p:sldId id="270" r:id="rId5"/>
    <p:sldId id="276" r:id="rId6"/>
    <p:sldId id="272" r:id="rId7"/>
    <p:sldId id="275" r:id="rId8"/>
    <p:sldId id="274" r:id="rId9"/>
    <p:sldId id="27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A375C-76AD-499C-BD02-6B051AD65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68FE8B-22E8-4396-9BDB-FAB8DB8BA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87306A-E1A6-4BC9-A7A8-06FEE8F5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B9CC16-AD3B-4E40-99ED-8DF5B5AC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B38050-5091-4B19-9265-671A30D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74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8FA80-BFFE-4D64-91B3-D07ACB9F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32B057-9A01-4E33-9F08-F08E4A8D1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A66EE6-2943-4E76-B123-8BD99686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90C78-0938-4E0B-A1E7-0AE03049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370E24-F60C-4258-B79C-1204EC1E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5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F73CB8-D287-4B01-94DC-83B964458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FF3C88-2449-475C-88B9-CA77144F1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0551A-DB79-45B1-8AEF-1823284C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C218CF-2309-46A2-8A4D-BE290243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E5CA8-6425-4238-9C63-6B9FB601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7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1910F-A0FB-4871-AC09-433B8753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D4A18D-DE0B-4957-9AC3-891016B95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006F06-7D1D-4795-B231-D8326A41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343C2-B77C-48AA-B285-91043311B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D8EB7-830B-4E27-9750-7502BD993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44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4BE49-3177-4DE1-9F17-B76776FA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CB104F-5A3A-4AE0-B480-6ACEBE552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D4A769-EC79-4309-9E92-76939434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073D45-CD5E-4E1B-9DD0-FCE59152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BDCA4C-4811-4F7D-82C0-AB6D6D07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27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B374D-AB62-4336-BBD6-D13E523A1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B2A247-EAD5-4325-9C7D-7CF65F241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F8D3AF-26B2-468C-923B-CDD3F555D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BB7377-09B7-4C46-9C7E-37EDB7C7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F1203D-4BC8-4C06-80CD-E4D28D69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6F2945-D1FC-451B-B645-DF80EB17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1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6665A-0B13-4FC0-B3F4-F31B29E7F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8EA401-08DA-4AE4-AF1C-E6F49F7F4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8C4F31-34E0-4E33-8E0E-76402A0A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DCFB46-1C1C-44FA-905F-1F1A70506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5CA027-DC2E-4BE0-94FB-29881434D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B28FB4B-29F5-4B63-A8E1-6B6E967E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2D33CA-A914-47A6-8091-D1145396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E81E4F-166B-4B1A-8D92-A608D6DA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02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D1670F-09EC-4FBA-9F0C-71A624385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451810-17B0-41A9-8658-1AF2718A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520673-FA52-4E72-948A-5D722A76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7D9259-E271-4110-8021-612A47F3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3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FD30DF-0E4E-4DDD-8120-C8E9DFDF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0C2C28-41FA-47F0-AFE3-CA844EEA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00F2F0-FC36-4652-A43F-8CD1BEA0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4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98239-BE09-43B9-9E84-ECFD9BEB9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C9D0AF-5935-4BEE-92F8-DC22B76F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B8DCD8-DDC1-4C91-813F-2D70DD4E5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0173C6-1548-495A-8A72-591D0713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5AE46A-4729-4D32-B7B5-1BEE1E9E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8ED2F3-5335-4F82-9BE1-6222FD39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76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66E7A-FFAA-48C9-A106-4720619A8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D2E6987-D8C2-487D-B344-676137481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39D2E5-DBF9-459E-B022-08198C81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233332-D289-4DC9-AE43-355281FC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975743-1193-4114-94C2-F7F34CF0F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1C6344-82D6-4F82-808D-17E09EB9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0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31355-7833-422F-8C38-810358156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1FBF72-5928-47F4-A3AB-8525C43F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8F44DA-7DC7-4A18-88C2-5ECA1C0D6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A1E4-0DF4-4726-8729-454FB9655F32}" type="datetimeFigureOut">
              <a:rPr lang="ru-RU" smtClean="0"/>
              <a:t>24.05.2023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DEBF48-1A6C-41EF-BFC9-4DFB482A6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A529A7-729B-4CD2-A6BA-B282BD429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763D6-DF6E-4079-8E00-F3AB53489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07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BD7A41B9-64CB-4E7A-8565-E9E378BA88E9}"/>
              </a:ext>
            </a:extLst>
          </p:cNvPr>
          <p:cNvSpPr txBox="1">
            <a:spLocks/>
          </p:cNvSpPr>
          <p:nvPr/>
        </p:nvSpPr>
        <p:spPr>
          <a:xfrm>
            <a:off x="1962150" y="2446463"/>
            <a:ext cx="8267700" cy="7865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atin typeface="+mn-lt"/>
              </a:rPr>
              <a:t>Автоматизированная информационная система конструкторско-технологической подготовки производства (АИС КТПП) на АО «ГМС НЕФТЕМАШ» с использованием программных продуктов комплекса T FLEX PLM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4EEDD8C-550C-4F5F-966F-09C5B50D48AA}"/>
              </a:ext>
            </a:extLst>
          </p:cNvPr>
          <p:cNvSpPr txBox="1">
            <a:spLocks/>
          </p:cNvSpPr>
          <p:nvPr/>
        </p:nvSpPr>
        <p:spPr>
          <a:xfrm>
            <a:off x="1962150" y="1659886"/>
            <a:ext cx="8267700" cy="7865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atin typeface="+mn-lt"/>
              </a:rPr>
              <a:t>Акционерное общество «ГМС Нефтемаш»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C5C60EE-38A5-4AE9-9089-DF5615051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3077"/>
              </p:ext>
            </p:extLst>
          </p:nvPr>
        </p:nvGraphicFramePr>
        <p:xfrm>
          <a:off x="919480" y="3529754"/>
          <a:ext cx="7755393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2971">
                  <a:extLst>
                    <a:ext uri="{9D8B030D-6E8A-4147-A177-3AD203B41FA5}">
                      <a16:colId xmlns:a16="http://schemas.microsoft.com/office/drawing/2014/main" val="926258511"/>
                    </a:ext>
                  </a:extLst>
                </a:gridCol>
                <a:gridCol w="4522422">
                  <a:extLst>
                    <a:ext uri="{9D8B030D-6E8A-4147-A177-3AD203B41FA5}">
                      <a16:colId xmlns:a16="http://schemas.microsoft.com/office/drawing/2014/main" val="405330995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ru-RU" dirty="0"/>
                        <a:t>Приоритетное направление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 управления жизненным циклом изделия (PLM): Программное обеспечение, которое должно предоставлять возможность информационной поддержки изделий на протяжении всех этапов их жизненного цикла.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97676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ru-RU" dirty="0"/>
                        <a:t>Отрасль внедрения: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Производство оборудования для технологических процессов добычи, транспорта и переработки нефти, нефтепродуктов, газа и газового конденсата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236386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ru-RU" dirty="0"/>
                        <a:t>Регион регистрации участника: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 Тюмень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182742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Регион(ы) реализации проекта: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 Тюмень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82488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Общая стоимость проекта, руб.: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44 386 825,38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55838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Сумма гранта, руб.: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22 193 412,69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24209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Срок реализации проекта: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Июнь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2022 – </a:t>
                      </a:r>
                      <a:r>
                        <a:rPr lang="ru-RU" baseline="0" dirty="0" smtClean="0"/>
                        <a:t>Август </a:t>
                      </a:r>
                      <a:r>
                        <a:rPr lang="ru-RU" baseline="0" dirty="0" smtClean="0"/>
                        <a:t>2023</a:t>
                      </a:r>
                      <a:endParaRPr lang="ru-RU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872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95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33" y="135467"/>
            <a:ext cx="10447867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Резюме проекта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220133" y="833201"/>
            <a:ext cx="1093046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dirty="0"/>
              <a:t>Обоснование необходимости реализации </a:t>
            </a:r>
            <a:r>
              <a:rPr lang="ru-RU" sz="1600" b="1" dirty="0" smtClean="0"/>
              <a:t>Проекта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Переход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с устаревших версий самописных программных средств на отечественный программный комплекс, снижение санкционных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рисков.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Сокращение потерь времени на конструкторско-технологическую подготовку производства новых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изделий.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Поддержка актуальности данных об изделии на всем жизненном цикле за счет цифровизации данных об изделиях и бизнес-процессов. 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Улучшение единых бизнес-процессов предприятия, в т.ч. с использованием бесшовной интеграции между программными компонентами.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Ожидаемый </a:t>
            </a:r>
            <a:r>
              <a:rPr lang="ru-RU" sz="1600" b="1" dirty="0"/>
              <a:t>результат по итогам реализации Проекта, ключевые </a:t>
            </a:r>
            <a:r>
              <a:rPr lang="ru-RU" sz="1600" b="1" dirty="0" smtClean="0"/>
              <a:t>показатели</a:t>
            </a:r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Внедряемое Решение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/>
              <a:t>Программный комплекс T-FLEX PLM Платформа – это информационная платформа для построения PLM-систем любой сложности на основе единого хранилища данных. T-FLEX PLM Платформа является основой для всех компонентов программного комплекса T-FLEX PLM, в том числе программных систем для конструкторско-технологической подготовки производства. T-FLEX PLM Платформа внесена в Единый реестр российских программ для электронных вычислительных машин и баз данных (Запись в реестре №5678 от 26.07.2019 произведена на основании приказа Министерства цифрового развития, связи и массовых коммуникаций Российской Федерации от 25.07.2019 №412)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4635"/>
              </p:ext>
            </p:extLst>
          </p:nvPr>
        </p:nvGraphicFramePr>
        <p:xfrm>
          <a:off x="2481618" y="2661698"/>
          <a:ext cx="6194136" cy="176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024">
                  <a:extLst>
                    <a:ext uri="{9D8B030D-6E8A-4147-A177-3AD203B41FA5}">
                      <a16:colId xmlns:a16="http://schemas.microsoft.com/office/drawing/2014/main" val="4162228438"/>
                    </a:ext>
                  </a:extLst>
                </a:gridCol>
                <a:gridCol w="2052941">
                  <a:extLst>
                    <a:ext uri="{9D8B030D-6E8A-4147-A177-3AD203B41FA5}">
                      <a16:colId xmlns:a16="http://schemas.microsoft.com/office/drawing/2014/main" val="320149576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115068934"/>
                    </a:ext>
                  </a:extLst>
                </a:gridCol>
                <a:gridCol w="2146011">
                  <a:extLst>
                    <a:ext uri="{9D8B030D-6E8A-4147-A177-3AD203B41FA5}">
                      <a16:colId xmlns:a16="http://schemas.microsoft.com/office/drawing/2014/main" val="55252399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0" algn="r"/>
                          <a:tab pos="3543300" algn="l"/>
                          <a:tab pos="6858000" algn="r"/>
                        </a:tabLs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0" algn="r"/>
                          <a:tab pos="3543300" algn="l"/>
                          <a:tab pos="6858000" algn="r"/>
                        </a:tabLst>
                      </a:pPr>
                      <a:r>
                        <a:rPr lang="ru-RU" sz="1200" dirty="0">
                          <a:effectLst/>
                        </a:rPr>
                        <a:t>Наименование показателя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0" algn="r"/>
                          <a:tab pos="3543300" algn="l"/>
                          <a:tab pos="6858000" algn="r"/>
                        </a:tabLst>
                      </a:pPr>
                      <a:r>
                        <a:rPr lang="ru-RU" sz="1200" dirty="0">
                          <a:effectLst/>
                        </a:rPr>
                        <a:t>Плановые значения </a:t>
                      </a:r>
                      <a:r>
                        <a:rPr lang="ru-RU" sz="1200" dirty="0" smtClean="0">
                          <a:effectLst/>
                        </a:rPr>
                        <a:t>в </a:t>
                      </a:r>
                      <a:r>
                        <a:rPr lang="ru-RU" sz="1200" dirty="0">
                          <a:effectLst/>
                        </a:rPr>
                        <a:t>течение срока реализации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706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0" algn="r"/>
                          <a:tab pos="3543300" algn="l"/>
                          <a:tab pos="6858000" algn="r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0" algn="r"/>
                          <a:tab pos="3543300" algn="l"/>
                          <a:tab pos="6858000" algn="r"/>
                        </a:tabLst>
                      </a:pPr>
                      <a:r>
                        <a:rPr lang="ru-RU" sz="12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06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Завершение процесса внедрения Решения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внедрено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125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Запуск Решения в промышленную эксплуатацию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запущено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100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Достижение Решением УГТ9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да</a:t>
                      </a: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555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Решение включено в реестр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да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58623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767013" y="285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66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Описание участника конкурсного отбора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86267" y="960967"/>
            <a:ext cx="107272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dirty="0"/>
              <a:t>Общая информация об Участнике конкурсного </a:t>
            </a:r>
            <a:r>
              <a:rPr lang="ru-RU" sz="1600" b="1" dirty="0" smtClean="0"/>
              <a:t>отбора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Акционерное общество «ГМС Нефтемаш» – один из ведущих в России и странах СНГ производителей технологического оборудования в блочно-модульном исполнении для нефтегазового комплекса. Предприятие основано в 1965 году. С 2005 года входит в состав машиностроительного холдинга АО «Группа ГМС». Основное направление деятельности – производство оборудования для технологических процессов добычи, транспорта и переработки нефти, нефтепродуктов, газа и газового конденсата.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Опыт </a:t>
            </a:r>
            <a:r>
              <a:rPr lang="ru-RU" sz="1600" b="1" dirty="0"/>
              <a:t>реализации аналогичных </a:t>
            </a:r>
            <a:r>
              <a:rPr lang="ru-RU" sz="1600" b="1" dirty="0" smtClean="0"/>
              <a:t>проектов</a:t>
            </a:r>
          </a:p>
          <a:p>
            <a:r>
              <a:rPr lang="ru-RU" sz="1600" b="1" dirty="0" smtClean="0"/>
              <a:t>      </a:t>
            </a:r>
            <a:r>
              <a:rPr lang="ru-RU" sz="1600" dirty="0" smtClean="0"/>
              <a:t>Опыта по реализации аналогичных проектов на АО «ГМС Нефтемаш» нет. 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Ключевые </a:t>
            </a:r>
            <a:r>
              <a:rPr lang="ru-RU" sz="1600" b="1" dirty="0"/>
              <a:t>члены </a:t>
            </a:r>
            <a:r>
              <a:rPr lang="ru-RU" sz="1600" b="1" dirty="0" smtClean="0"/>
              <a:t>команды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530768"/>
              </p:ext>
            </p:extLst>
          </p:nvPr>
        </p:nvGraphicFramePr>
        <p:xfrm>
          <a:off x="1787236" y="3312984"/>
          <a:ext cx="8229600" cy="33901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4492858">
                  <a:extLst>
                    <a:ext uri="{9D8B030D-6E8A-4147-A177-3AD203B41FA5}">
                      <a16:colId xmlns:a16="http://schemas.microsoft.com/office/drawing/2014/main" val="203675544"/>
                    </a:ext>
                  </a:extLst>
                </a:gridCol>
                <a:gridCol w="3736742">
                  <a:extLst>
                    <a:ext uri="{9D8B030D-6E8A-4147-A177-3AD203B41FA5}">
                      <a16:colId xmlns:a16="http://schemas.microsoft.com/office/drawing/2014/main" val="938359730"/>
                    </a:ext>
                  </a:extLst>
                </a:gridCol>
              </a:tblGrid>
              <a:tr h="2391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ФИО члена команды Проекта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Должность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7786660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Дерунов Евгений Андреевич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Заместитель</a:t>
                      </a:r>
                      <a:r>
                        <a:rPr lang="ru-RU" sz="12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управляющего директора по техническому развитию</a:t>
                      </a:r>
                    </a:p>
                    <a:p>
                      <a:pPr marL="0" marR="0" lvl="0" indent="18415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</a:rPr>
                        <a:t>АО «ГМС Нефтемаш»</a:t>
                      </a:r>
                      <a:endParaRPr lang="ru-RU" sz="12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08987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marL="0" indent="450215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Константинов Константин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Владимирович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Начальник </a:t>
                      </a:r>
                      <a:r>
                        <a:rPr lang="ru-RU" sz="1200" b="0" dirty="0">
                          <a:effectLst/>
                        </a:rPr>
                        <a:t>отдела –главный конструктор </a:t>
                      </a:r>
                      <a:endParaRPr lang="ru-RU" sz="1200" b="0" dirty="0" smtClean="0">
                        <a:effectLst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АО </a:t>
                      </a:r>
                      <a:r>
                        <a:rPr lang="ru-RU" sz="1200" b="0" dirty="0">
                          <a:effectLst/>
                        </a:rPr>
                        <a:t>«ГМС Нефтемаш»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3458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marL="0" indent="450215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Вахрушев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Дмитрий Владимирович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Инженер-конструктор 1 категории </a:t>
                      </a:r>
                    </a:p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</a:rPr>
                        <a:t>АО «ГМС Нефтемаш»</a:t>
                      </a:r>
                      <a:endParaRPr lang="ru-RU" sz="12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80485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marL="0" indent="450215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Дашкевич Николай Юрьевич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Начальник отдела-главный технолог </a:t>
                      </a:r>
                    </a:p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</a:rPr>
                        <a:t>АО «ГМС Нефтемаш»</a:t>
                      </a:r>
                      <a:endParaRPr lang="ru-RU" sz="12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175722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marL="0" indent="450215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Беленький Дмитрий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Викторович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Начальник отдела труда и заработанной платы </a:t>
                      </a:r>
                    </a:p>
                    <a:p>
                      <a:pPr marL="0" marR="0" lvl="0" indent="-7112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</a:rPr>
                        <a:t>АО «ГМС Нефтемаш»</a:t>
                      </a:r>
                      <a:endParaRPr lang="ru-RU" sz="12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71120" algn="ctr"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857191"/>
                  </a:ext>
                </a:extLst>
              </a:tr>
              <a:tr h="478218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Махалов </a:t>
                      </a:r>
                      <a:r>
                        <a:rPr lang="ru-RU" sz="1200" dirty="0" smtClean="0">
                          <a:effectLst/>
                        </a:rPr>
                        <a:t>Юрий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Алексеевич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Начальник отдела информационных технологий </a:t>
                      </a:r>
                      <a:endParaRPr lang="ru-RU" sz="1200" b="0" dirty="0" smtClean="0">
                        <a:effectLst/>
                      </a:endParaRPr>
                    </a:p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АО </a:t>
                      </a:r>
                      <a:r>
                        <a:rPr lang="ru-RU" sz="1200" b="0" dirty="0">
                          <a:effectLst/>
                        </a:rPr>
                        <a:t>«ГМС Нефтемаш</a:t>
                      </a:r>
                      <a:r>
                        <a:rPr lang="ru-RU" sz="1200" b="0" dirty="0" smtClean="0">
                          <a:effectLst/>
                        </a:rPr>
                        <a:t>»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026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961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Правообладатель и </a:t>
            </a:r>
            <a:r>
              <a:rPr lang="ru-RU" sz="2400" b="1" dirty="0" smtClean="0">
                <a:latin typeface="+mn-lt"/>
              </a:rPr>
              <a:t>интегратор – ЗАО «Топ Системы» (Москва)</a:t>
            </a:r>
            <a:endParaRPr lang="ru-RU" sz="24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86266" y="666267"/>
            <a:ext cx="1072726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/>
              <a:t>Краткое </a:t>
            </a:r>
            <a:r>
              <a:rPr lang="ru-RU" sz="1600" dirty="0" smtClean="0"/>
              <a:t>описание:</a:t>
            </a:r>
            <a:br>
              <a:rPr lang="ru-RU" sz="1600" dirty="0" smtClean="0"/>
            </a:br>
            <a:r>
              <a:rPr lang="ru-RU" sz="1600" dirty="0" smtClean="0"/>
              <a:t>ЗАО </a:t>
            </a:r>
            <a:r>
              <a:rPr lang="ru-RU" sz="1600" dirty="0"/>
              <a:t>«Топ Системы</a:t>
            </a:r>
            <a:r>
              <a:rPr lang="ru-RU" sz="1600" dirty="0" smtClean="0"/>
              <a:t>» </a:t>
            </a:r>
            <a:r>
              <a:rPr lang="ru-RU" sz="1600" dirty="0"/>
              <a:t>- один из ведущих российских разработчиков систем автоматизации проектирования. На рынке САПР компания работает с 1992 года. Основная разработка «Топ Систем» - программный комплекс T-FLEX PLM, предназначенный для решения всего спектра задач, связанных с информационной поддержкой и сопровождением жизненного цикла изделия - от заказа на разработку до испытаний и передачи в эксплуатацию.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Краткое </a:t>
            </a:r>
            <a:r>
              <a:rPr lang="ru-RU" sz="1600" dirty="0"/>
              <a:t>описание </a:t>
            </a:r>
            <a:r>
              <a:rPr lang="ru-RU" sz="1600" dirty="0" smtClean="0"/>
              <a:t>интегратора </a:t>
            </a:r>
            <a:r>
              <a:rPr lang="ru-RU" sz="1600" dirty="0"/>
              <a:t>(с описанием опыта реализации аналогичных проектов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r>
              <a:rPr lang="ru-RU" sz="1600" dirty="0" smtClean="0"/>
              <a:t>ЗАО «Топ Системы» обладает немалым опытом в реализации проектов внедрения корпоративных информационных систем. </a:t>
            </a:r>
            <a:r>
              <a:rPr lang="ru-RU" sz="1600" dirty="0"/>
              <a:t>Программные продукты комплекса T-FLEX PLM успешно работают на более чем 5000 предприятий России и дальнего зарубежья. Пользователями системы являются компании, входящие в состав крупнейших </a:t>
            </a:r>
            <a:r>
              <a:rPr lang="ru-RU" sz="1600" dirty="0" smtClean="0"/>
              <a:t>российских корпораций </a:t>
            </a:r>
            <a:r>
              <a:rPr lang="ru-RU" sz="1600" dirty="0"/>
              <a:t>и </a:t>
            </a:r>
            <a:r>
              <a:rPr lang="ru-RU" sz="1600" dirty="0" smtClean="0"/>
              <a:t>холдингов.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Примеры выполненных ЗАО «Топ Системы» проектов с использованием программного обеспечения </a:t>
            </a:r>
            <a:r>
              <a:rPr lang="en-US" sz="1600" dirty="0" smtClean="0"/>
              <a:t>T-FLEX</a:t>
            </a:r>
            <a:r>
              <a:rPr lang="ru-RU" sz="1600" dirty="0" smtClean="0"/>
              <a:t>: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Проект «Построение автоматизированной системы конструкторско-технологической подготовки производства (АСКТПП) на ПАО завод «Красное знамя» с использованием программных продуктов комплекса </a:t>
            </a:r>
            <a:r>
              <a:rPr lang="en-US" sz="1200" dirty="0"/>
              <a:t>T</a:t>
            </a:r>
            <a:r>
              <a:rPr lang="ru-RU" sz="1200" dirty="0"/>
              <a:t>-</a:t>
            </a:r>
            <a:r>
              <a:rPr lang="en-US" sz="1200" dirty="0"/>
              <a:t>FLEX PLM</a:t>
            </a:r>
            <a:r>
              <a:rPr lang="ru-RU" sz="1200" dirty="0"/>
              <a:t>» в организации ПАО завод «Красное знамя». Реализация проекта осуществлялась в период с августа 2017 г. по июнь 2020 г. В рамках проекта были выполнены работы по поставке, технической поддержке и доработке на основе заявок пользователей программного обеспечения, а также инициализации проекта, созданию архива для ОТД, настройке и внедрению конструкторско-технологического архива, комплексной автоматизации процессов КТПП на базе АСКТПП, сопровождению подготовке АСКТПП к сдаче в промышленную эксплуатацию.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Проект «Работы по внедрению, настройкам, расширению функциональных возможностей программного обеспечения «</a:t>
            </a:r>
            <a:r>
              <a:rPr lang="en-US" sz="1200" dirty="0"/>
              <a:t>T</a:t>
            </a:r>
            <a:r>
              <a:rPr lang="ru-RU" sz="1200" dirty="0"/>
              <a:t>-</a:t>
            </a:r>
            <a:r>
              <a:rPr lang="en-US" sz="1200" dirty="0"/>
              <a:t>FLEX</a:t>
            </a:r>
            <a:r>
              <a:rPr lang="ru-RU" sz="1200" dirty="0" smtClean="0"/>
              <a:t>» </a:t>
            </a:r>
            <a:r>
              <a:rPr lang="ru-RU" sz="1200" dirty="0"/>
              <a:t>в организации АО «ЦКБ МТ «Рубин». Реализация проекта осуществлялась в период с октября 2018 г. по октябрь 2019 г. В рамках проекта были выполнены работы по консультациям по настройкам справочников, настройке механизмов и процедур согласования, работы по разработке документации.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Проект «Внедрение и техническая поддержка программного обеспечения для развития САПР» в организации ФГУП «РФЯЦ-ВНИИТФ им. академ. Е.И. Забабахина». Реализация проекта осуществлялась в период с января 2019 г. по ноябрь 2019 г. В рамках проекта были выполнены работы по выполнению пилотного проекта «Построение Макета системы конструкторско-технологической подготовки производства в рамках пилотного изделия» и проводились консультационные услуги по комплексу программных продуктов T-FLEX PLM.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/>
              <a:t>Проект «Выполнение работ по созданию и пуско-наладке макета распределенной системы КТПП «разработчик-изготовитель» на пилотном изделии и передача права использования программного обеспечения (простую неисключительную лицензию) комплекса </a:t>
            </a:r>
            <a:r>
              <a:rPr lang="en-US" sz="1200" dirty="0"/>
              <a:t>T</a:t>
            </a:r>
            <a:r>
              <a:rPr lang="ru-RU" sz="1200" dirty="0"/>
              <a:t>-</a:t>
            </a:r>
            <a:r>
              <a:rPr lang="en-US" sz="1200" dirty="0"/>
              <a:t>FLEX</a:t>
            </a:r>
            <a:r>
              <a:rPr lang="ru-RU" sz="1200" dirty="0"/>
              <a:t>» в организации АО «ФНПЦ «ПО «Старт» им. М.В. Проценко». Реализация проекта осуществлялась в период с августа 2018 г. по декабрь 2018 г. В рамках проекта были выполнены работы по подготовке архива хранения КД, передаче составов КД, подготовке архива хранения ТД, подготовке технологических данных, функциональное тестирование решения на </a:t>
            </a:r>
            <a:r>
              <a:rPr lang="en-US" sz="1200" dirty="0"/>
              <a:t>PostgreSQL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512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Схема реализации Проекта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410769" y="2821573"/>
            <a:ext cx="5932504" cy="187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ru-RU" sz="16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24501" y="1860605"/>
            <a:ext cx="67425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074790"/>
              </p:ext>
            </p:extLst>
          </p:nvPr>
        </p:nvGraphicFramePr>
        <p:xfrm>
          <a:off x="186267" y="1688876"/>
          <a:ext cx="5345576" cy="3248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r:id="rId3" imgW="9515076" imgH="5152514" progId="Visio.Drawing.15">
                  <p:embed/>
                </p:oleObj>
              </mc:Choice>
              <mc:Fallback>
                <p:oleObj r:id="rId3" imgW="9515076" imgH="515251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67" y="1688876"/>
                        <a:ext cx="5345576" cy="324888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59" y="824954"/>
            <a:ext cx="4438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Функциональная схема процессов КТПП, для </a:t>
            </a:r>
            <a:r>
              <a:rPr lang="ru-RU" sz="1400" dirty="0" smtClean="0"/>
              <a:t>которых</a:t>
            </a:r>
          </a:p>
          <a:p>
            <a:r>
              <a:rPr lang="ru-RU" sz="1400" dirty="0" smtClean="0"/>
              <a:t>должен </a:t>
            </a:r>
            <a:r>
              <a:rPr lang="ru-RU" sz="1400" dirty="0"/>
              <a:t>быть реализован проект внедрения АИС КТПП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55625"/>
              </p:ext>
            </p:extLst>
          </p:nvPr>
        </p:nvGraphicFramePr>
        <p:xfrm>
          <a:off x="5771218" y="1086564"/>
          <a:ext cx="5593113" cy="49688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8506">
                  <a:extLst>
                    <a:ext uri="{9D8B030D-6E8A-4147-A177-3AD203B41FA5}">
                      <a16:colId xmlns:a16="http://schemas.microsoft.com/office/drawing/2014/main" val="2472979555"/>
                    </a:ext>
                  </a:extLst>
                </a:gridCol>
                <a:gridCol w="3455309">
                  <a:extLst>
                    <a:ext uri="{9D8B030D-6E8A-4147-A177-3AD203B41FA5}">
                      <a16:colId xmlns:a16="http://schemas.microsoft.com/office/drawing/2014/main" val="3673075085"/>
                    </a:ext>
                  </a:extLst>
                </a:gridCol>
                <a:gridCol w="1409298">
                  <a:extLst>
                    <a:ext uri="{9D8B030D-6E8A-4147-A177-3AD203B41FA5}">
                      <a16:colId xmlns:a16="http://schemas.microsoft.com/office/drawing/2014/main" val="2481747239"/>
                    </a:ext>
                  </a:extLst>
                </a:gridCol>
              </a:tblGrid>
              <a:tr h="38654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Роли и задачи Рабочей группы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Занятость по проекту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748413831"/>
                  </a:ext>
                </a:extLst>
              </a:tr>
              <a:tr h="17661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Руководитель </a:t>
                      </a:r>
                      <a:r>
                        <a:rPr lang="ru-RU" sz="900" dirty="0" smtClean="0">
                          <a:effectLst/>
                        </a:rPr>
                        <a:t>проекта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Частичная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644900343"/>
                  </a:ext>
                </a:extLst>
              </a:tr>
              <a:tr h="16054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Координатор </a:t>
                      </a:r>
                      <a:r>
                        <a:rPr lang="ru-RU" sz="900" dirty="0" smtClean="0">
                          <a:effectLst/>
                        </a:rPr>
                        <a:t>проекта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Частичная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841688595"/>
                  </a:ext>
                </a:extLst>
              </a:tr>
              <a:tr h="21288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Руководитель проектной </a:t>
                      </a:r>
                      <a:r>
                        <a:rPr lang="ru-RU" sz="900" dirty="0" smtClean="0">
                          <a:effectLst/>
                        </a:rPr>
                        <a:t>группы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Полная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546602467"/>
                  </a:ext>
                </a:extLst>
              </a:tr>
              <a:tr h="27920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Бизнес-аналитик по автоматизации </a:t>
                      </a:r>
                      <a:r>
                        <a:rPr lang="ru-RU" sz="900" dirty="0" smtClean="0">
                          <a:effectLst/>
                        </a:rPr>
                        <a:t>документооборота/Специалист </a:t>
                      </a:r>
                      <a:r>
                        <a:rPr lang="ru-RU" sz="900" dirty="0">
                          <a:effectLst/>
                        </a:rPr>
                        <a:t>по автоматизации </a:t>
                      </a:r>
                      <a:r>
                        <a:rPr lang="ru-RU" sz="900" dirty="0" smtClean="0">
                          <a:effectLst/>
                        </a:rPr>
                        <a:t>бизнес-процессов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Полная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3418163660"/>
                  </a:ext>
                </a:extLst>
              </a:tr>
              <a:tr h="48162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Технический специалист в области </a:t>
                      </a:r>
                      <a:r>
                        <a:rPr lang="en-US" sz="900" dirty="0">
                          <a:effectLst/>
                        </a:rPr>
                        <a:t>PDM</a:t>
                      </a:r>
                      <a:r>
                        <a:rPr lang="ru-RU" sz="900" dirty="0">
                          <a:effectLst/>
                        </a:rPr>
                        <a:t>-систем (Документооборот)  - администрирование системы, баз данных документооборота, настройка справочников, разработка и тестирование </a:t>
                      </a:r>
                      <a:r>
                        <a:rPr lang="ru-RU" sz="900" dirty="0" smtClean="0">
                          <a:effectLst/>
                        </a:rPr>
                        <a:t>Бизнес-процессов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Полная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2515050431"/>
                  </a:ext>
                </a:extLst>
              </a:tr>
              <a:tr h="321084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Технический специалист по разработке отчётных форм и специализированных программных </a:t>
                      </a:r>
                      <a:r>
                        <a:rPr lang="ru-RU" sz="900" dirty="0" smtClean="0">
                          <a:effectLst/>
                        </a:rPr>
                        <a:t>модулей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Полная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2693124994"/>
                  </a:ext>
                </a:extLst>
              </a:tr>
              <a:tr h="48162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Технический специалист в области CA</a:t>
                      </a:r>
                      <a:r>
                        <a:rPr lang="en-US" sz="900" dirty="0">
                          <a:effectLst/>
                        </a:rPr>
                        <a:t>D</a:t>
                      </a:r>
                      <a:r>
                        <a:rPr lang="ru-RU" sz="900" dirty="0">
                          <a:effectLst/>
                        </a:rPr>
                        <a:t>-систем (Конструкторское проектирование) - создание библиотек и мини САПР, проработка коллективной разработки КД в едином информационном пространстве, тестирование Бизнес-процессов, оперативная техническая </a:t>
                      </a:r>
                      <a:r>
                        <a:rPr lang="ru-RU" sz="900" dirty="0" smtClean="0">
                          <a:effectLst/>
                        </a:rPr>
                        <a:t>поддержка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Полная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387148448"/>
                  </a:ext>
                </a:extLst>
              </a:tr>
              <a:tr h="48162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Технический специалист в области CA</a:t>
                      </a:r>
                      <a:r>
                        <a:rPr lang="en-US" sz="900" dirty="0">
                          <a:effectLst/>
                        </a:rPr>
                        <a:t>PP</a:t>
                      </a:r>
                      <a:r>
                        <a:rPr lang="ru-RU" sz="900" dirty="0">
                          <a:effectLst/>
                        </a:rPr>
                        <a:t>-систем (Технологического проектирования) - наполнение справочников, формирование АРМ,  тестирование Бизнес-процессов, оперативная техническая </a:t>
                      </a:r>
                      <a:r>
                        <a:rPr lang="ru-RU" sz="900" dirty="0" smtClean="0">
                          <a:effectLst/>
                        </a:rPr>
                        <a:t>поддержка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smtClean="0">
                          <a:effectLst/>
                          <a:latin typeface="+mn-lt"/>
                          <a:ea typeface="+mn-ea"/>
                        </a:rPr>
                        <a:t>Частичная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63175002"/>
                  </a:ext>
                </a:extLst>
              </a:tr>
              <a:tr h="16054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Технический специалист по интеграции со смежными </a:t>
                      </a:r>
                      <a:r>
                        <a:rPr lang="ru-RU" sz="900" dirty="0" smtClean="0">
                          <a:effectLst/>
                        </a:rPr>
                        <a:t>системами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Частичная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4205465268"/>
                  </a:ext>
                </a:extLst>
              </a:tr>
              <a:tr h="291894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Выделенные конструктора - подготовка КД обозначенных изделий в рамках </a:t>
                      </a:r>
                      <a:r>
                        <a:rPr lang="ru-RU" sz="900" dirty="0" smtClean="0">
                          <a:effectLst/>
                        </a:rPr>
                        <a:t>проекта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Частичная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552787787"/>
                  </a:ext>
                </a:extLst>
              </a:tr>
              <a:tr h="291894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smtClean="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Выделенные технологи - подготовка ТД обозначенных изделий в рамках </a:t>
                      </a:r>
                      <a:r>
                        <a:rPr lang="ru-RU" sz="900" dirty="0" smtClean="0">
                          <a:effectLst/>
                        </a:rPr>
                        <a:t>проекта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Частичная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1500405196"/>
                  </a:ext>
                </a:extLst>
              </a:tr>
              <a:tr h="56052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Собственники процессов от конструкторско-технологических  подразделений </a:t>
                      </a:r>
                      <a:r>
                        <a:rPr lang="ru-RU" sz="900" dirty="0" smtClean="0">
                          <a:effectLst/>
                        </a:rPr>
                        <a:t>предприятия</a:t>
                      </a:r>
                      <a:endParaRPr lang="ru-RU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110" marR="5711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Минимальная, по мере потребности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7110" marR="57110" marT="0" marB="0"/>
                </a:tc>
                <a:extLst>
                  <a:ext uri="{0D108BD9-81ED-4DB2-BD59-A6C34878D82A}">
                    <a16:rowId xmlns:a16="http://schemas.microsoft.com/office/drawing/2014/main" val="4072750929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67046" y="778787"/>
            <a:ext cx="1618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Роли по проекту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052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График реализации и план финансирования проекта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7">
            <a:extLst>
              <a:ext uri="{FF2B5EF4-FFF2-40B4-BE49-F238E27FC236}">
                <a16:creationId xmlns:a16="http://schemas.microsoft.com/office/drawing/2014/main" id="{68CECF0D-0135-4BA8-825E-F2BE9634D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38594"/>
              </p:ext>
            </p:extLst>
          </p:nvPr>
        </p:nvGraphicFramePr>
        <p:xfrm>
          <a:off x="365762" y="1050928"/>
          <a:ext cx="11504505" cy="47964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1078">
                  <a:extLst>
                    <a:ext uri="{9D8B030D-6E8A-4147-A177-3AD203B41FA5}">
                      <a16:colId xmlns:a16="http://schemas.microsoft.com/office/drawing/2014/main" val="3611739344"/>
                    </a:ext>
                  </a:extLst>
                </a:gridCol>
                <a:gridCol w="3185160">
                  <a:extLst>
                    <a:ext uri="{9D8B030D-6E8A-4147-A177-3AD203B41FA5}">
                      <a16:colId xmlns:a16="http://schemas.microsoft.com/office/drawing/2014/main" val="1788007040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2538499383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3936981520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3950555893"/>
                    </a:ext>
                  </a:extLst>
                </a:gridCol>
                <a:gridCol w="1249613">
                  <a:extLst>
                    <a:ext uri="{9D8B030D-6E8A-4147-A177-3AD203B41FA5}">
                      <a16:colId xmlns:a16="http://schemas.microsoft.com/office/drawing/2014/main" val="3139314639"/>
                    </a:ext>
                  </a:extLst>
                </a:gridCol>
                <a:gridCol w="1149643">
                  <a:extLst>
                    <a:ext uri="{9D8B030D-6E8A-4147-A177-3AD203B41FA5}">
                      <a16:colId xmlns:a16="http://schemas.microsoft.com/office/drawing/2014/main" val="1692075500"/>
                    </a:ext>
                  </a:extLst>
                </a:gridCol>
                <a:gridCol w="1332851">
                  <a:extLst>
                    <a:ext uri="{9D8B030D-6E8A-4147-A177-3AD203B41FA5}">
                      <a16:colId xmlns:a16="http://schemas.microsoft.com/office/drawing/2014/main" val="878836765"/>
                    </a:ext>
                  </a:extLst>
                </a:gridCol>
              </a:tblGrid>
              <a:tr h="9447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Номер этапа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Ключевые задачи этапа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Дата начала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Дата окончания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Сумма гранта,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Сумма </a:t>
                      </a:r>
                      <a:r>
                        <a:rPr lang="ru-RU" sz="1400" dirty="0" err="1"/>
                        <a:t>софинансирования</a:t>
                      </a:r>
                      <a:r>
                        <a:rPr lang="ru-RU" sz="1400" dirty="0"/>
                        <a:t>, руб.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Доля </a:t>
                      </a:r>
                      <a:r>
                        <a:rPr lang="ru-RU" sz="1400" dirty="0" err="1"/>
                        <a:t>софинансирования</a:t>
                      </a:r>
                      <a:r>
                        <a:rPr lang="ru-RU" sz="1400" dirty="0"/>
                        <a:t>,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Общая сумма расходов,</a:t>
                      </a:r>
                      <a:r>
                        <a:rPr lang="ru-RU" sz="1400" baseline="0" dirty="0"/>
                        <a:t> руб.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2318595"/>
                  </a:ext>
                </a:extLst>
              </a:tr>
              <a:tr h="334596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Этап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Подготовка Проекта. Проектирование и реализация решения АИС КТПП и электронного документооборота для конструкторского подразделения.</a:t>
                      </a:r>
                    </a:p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Подготовка пользователей системы.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01.06.2022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30.11.2022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8 985 656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8 985 656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 17 971 313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82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046675159"/>
                  </a:ext>
                </a:extLst>
              </a:tr>
              <a:tr h="984105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Этап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Проектирование и реализация решения ТПП и электронного документооборота для технологического подразделения.</a:t>
                      </a:r>
                    </a:p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Подготовка пользователей системы.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01.12.2022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30.04.2023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6 315 392,10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6 315 392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50%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12 630 784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58955484"/>
                  </a:ext>
                </a:extLst>
              </a:tr>
              <a:tr h="9841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Этап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Испытания решения АИС КТПП. Опытно-промышленная   эксплуатация и подготовка к вводу решения АИС КТПП в промышленную эксплуатацию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01.05.2023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25.08.2023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6 892 363,68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 6 892 363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50%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13 784 727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36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90440734"/>
                  </a:ext>
                </a:extLst>
              </a:tr>
              <a:tr h="551100"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 по Проекту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Общий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срок реализации проекта – </a:t>
                      </a:r>
                    </a:p>
                    <a:p>
                      <a:pPr algn="just"/>
                      <a:r>
                        <a:rPr lang="ru-RU" sz="1400" b="1" baseline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месяцев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01.06.2022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25.08.2023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22 193 412,69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22 193 412,69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50%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44 386 825,38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83440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268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Нефинансовые активы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86267" y="793327"/>
            <a:ext cx="115908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/>
              <a:t>Состав Решения (с выделением ключевых компонентов</a:t>
            </a:r>
            <a:r>
              <a:rPr lang="ru-RU" sz="1600" dirty="0" smtClean="0"/>
              <a:t>)</a:t>
            </a:r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r>
              <a:rPr lang="ru-RU" sz="1600" dirty="0"/>
              <a:t>Состав инфраструктуры Проекта </a:t>
            </a:r>
            <a:r>
              <a:rPr lang="ru-RU" sz="1600" dirty="0" smtClean="0"/>
              <a:t>–</a:t>
            </a:r>
            <a:r>
              <a:rPr lang="ru-RU" sz="1600" dirty="0" smtClean="0">
                <a:solidFill>
                  <a:schemeClr val="accent6"/>
                </a:solidFill>
              </a:rPr>
              <a:t> </a:t>
            </a:r>
            <a:r>
              <a:rPr lang="ru-RU" sz="1600" dirty="0" smtClean="0"/>
              <a:t>Локальная вычислительная сеть 100/1000 Мбит/с ,</a:t>
            </a:r>
            <a:r>
              <a:rPr lang="en-US" sz="1600" dirty="0" smtClean="0"/>
              <a:t> </a:t>
            </a:r>
            <a:r>
              <a:rPr lang="ru-RU" sz="1600" dirty="0" smtClean="0"/>
              <a:t>сервер </a:t>
            </a:r>
            <a:r>
              <a:rPr lang="en-US" sz="1600" dirty="0" smtClean="0"/>
              <a:t>IBM Flex System, </a:t>
            </a:r>
            <a:r>
              <a:rPr lang="ru-RU" sz="1600" dirty="0" smtClean="0"/>
              <a:t> рабочих станций </a:t>
            </a:r>
            <a:r>
              <a:rPr lang="en-US" sz="1600" dirty="0" smtClean="0"/>
              <a:t>166</a:t>
            </a:r>
            <a:r>
              <a:rPr lang="ru-RU" sz="1600" dirty="0" smtClean="0"/>
              <a:t> шт.</a:t>
            </a:r>
            <a:r>
              <a:rPr lang="en-US" sz="1600" dirty="0" smtClean="0"/>
              <a:t> (Intel i3,i5,i7; AMD Ryzen 5), </a:t>
            </a:r>
            <a:r>
              <a:rPr lang="ru-RU" sz="1600" dirty="0" smtClean="0"/>
              <a:t>принтер </a:t>
            </a:r>
            <a:r>
              <a:rPr lang="en-US" sz="1600" dirty="0" smtClean="0"/>
              <a:t>(</a:t>
            </a:r>
            <a:r>
              <a:rPr lang="ru-RU" sz="1600" dirty="0" smtClean="0"/>
              <a:t>НР</a:t>
            </a:r>
            <a:r>
              <a:rPr lang="en-US" sz="1600" dirty="0" smtClean="0"/>
              <a:t>, Canon, Kyocera) – 34 </a:t>
            </a:r>
            <a:r>
              <a:rPr lang="ru-RU" sz="1600" dirty="0" smtClean="0"/>
              <a:t>шт. Плоттер (НР</a:t>
            </a:r>
            <a:r>
              <a:rPr lang="en-US" sz="1600" dirty="0" smtClean="0"/>
              <a:t>, CANON, OCE</a:t>
            </a:r>
            <a:r>
              <a:rPr lang="ru-RU" sz="1600" dirty="0" smtClean="0"/>
              <a:t>)</a:t>
            </a:r>
            <a:r>
              <a:rPr lang="en-US" sz="1600" dirty="0" smtClean="0"/>
              <a:t> – 8 </a:t>
            </a:r>
            <a:r>
              <a:rPr lang="ru-RU" sz="1600" dirty="0" smtClean="0"/>
              <a:t>шт. ПО: </a:t>
            </a:r>
            <a:r>
              <a:rPr lang="en-US" sz="1600" dirty="0" smtClean="0"/>
              <a:t>MS SQL 2014, Windows 10, MS Office.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dirty="0"/>
              <a:t>Доля расходов в общей Смете на: (1) оборудование и ПО, (2) оплату труда и накладные расходы, (3) услуги сторонних </a:t>
            </a:r>
            <a:r>
              <a:rPr lang="ru-RU" sz="1600" dirty="0" smtClean="0"/>
              <a:t>организаций</a:t>
            </a:r>
            <a:br>
              <a:rPr lang="ru-RU" sz="1600" dirty="0" smtClean="0"/>
            </a:br>
            <a:r>
              <a:rPr lang="en-US" sz="1600" dirty="0" smtClean="0"/>
              <a:t>	</a:t>
            </a:r>
            <a:r>
              <a:rPr lang="ru-RU" sz="1600" dirty="0" smtClean="0"/>
              <a:t>1. Оборудование и ПО 		– 52,7% </a:t>
            </a:r>
            <a:r>
              <a:rPr lang="ru-RU" sz="1600" dirty="0"/>
              <a:t>(23 374 </a:t>
            </a:r>
            <a:r>
              <a:rPr lang="ru-RU" sz="1600" dirty="0" smtClean="0"/>
              <a:t>800,00 руб.)</a:t>
            </a:r>
            <a:endParaRPr lang="en-US" sz="1600" dirty="0" smtClean="0"/>
          </a:p>
          <a:p>
            <a:r>
              <a:rPr lang="en-US" sz="1600" dirty="0" smtClean="0"/>
              <a:t>	2.</a:t>
            </a:r>
            <a:r>
              <a:rPr lang="ru-RU" sz="1600" dirty="0"/>
              <a:t> </a:t>
            </a:r>
            <a:r>
              <a:rPr lang="ru-RU" sz="1600" dirty="0" smtClean="0"/>
              <a:t>Оплата </a:t>
            </a:r>
            <a:r>
              <a:rPr lang="ru-RU" sz="1600" dirty="0"/>
              <a:t>труда и накладные </a:t>
            </a:r>
            <a:r>
              <a:rPr lang="ru-RU" sz="1600" dirty="0" smtClean="0"/>
              <a:t>расходы</a:t>
            </a:r>
            <a:r>
              <a:rPr lang="ru-RU" sz="1600" dirty="0"/>
              <a:t>	– </a:t>
            </a:r>
            <a:r>
              <a:rPr lang="ru-RU" sz="1600" dirty="0" smtClean="0"/>
              <a:t>23,2% (10 304 425,38 </a:t>
            </a:r>
            <a:r>
              <a:rPr lang="ru-RU" sz="1600" dirty="0"/>
              <a:t>руб</a:t>
            </a:r>
            <a:r>
              <a:rPr lang="ru-RU" sz="1600" dirty="0" smtClean="0"/>
              <a:t>.)</a:t>
            </a:r>
            <a:br>
              <a:rPr lang="ru-RU" sz="1600" dirty="0" smtClean="0"/>
            </a:br>
            <a:r>
              <a:rPr lang="en-US" sz="1600" dirty="0" smtClean="0"/>
              <a:t>	</a:t>
            </a:r>
            <a:r>
              <a:rPr lang="en-US" sz="1600" dirty="0"/>
              <a:t>3</a:t>
            </a:r>
            <a:r>
              <a:rPr lang="ru-RU" sz="1600" dirty="0" smtClean="0"/>
              <a:t>. Услуги </a:t>
            </a:r>
            <a:r>
              <a:rPr lang="ru-RU" sz="1600" dirty="0"/>
              <a:t>сторонних </a:t>
            </a:r>
            <a:r>
              <a:rPr lang="ru-RU" sz="1600" dirty="0" smtClean="0"/>
              <a:t>организаций 	– 24,1% (10 707 600,00 руб.)</a:t>
            </a:r>
            <a:endParaRPr lang="ru-RU" sz="1600" dirty="0"/>
          </a:p>
          <a:p>
            <a:endParaRPr lang="ru-RU" sz="1600" dirty="0" smtClean="0"/>
          </a:p>
          <a:p>
            <a:pPr marL="285750" indent="-285750">
              <a:buFontTx/>
              <a:buChar char="-"/>
            </a:pPr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6853"/>
              </p:ext>
            </p:extLst>
          </p:nvPr>
        </p:nvGraphicFramePr>
        <p:xfrm>
          <a:off x="1349918" y="1142499"/>
          <a:ext cx="8213696" cy="27458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92409">
                  <a:extLst>
                    <a:ext uri="{9D8B030D-6E8A-4147-A177-3AD203B41FA5}">
                      <a16:colId xmlns:a16="http://schemas.microsoft.com/office/drawing/2014/main" val="2371059468"/>
                    </a:ext>
                  </a:extLst>
                </a:gridCol>
                <a:gridCol w="1757238">
                  <a:extLst>
                    <a:ext uri="{9D8B030D-6E8A-4147-A177-3AD203B41FA5}">
                      <a16:colId xmlns:a16="http://schemas.microsoft.com/office/drawing/2014/main" val="2912390712"/>
                    </a:ext>
                  </a:extLst>
                </a:gridCol>
                <a:gridCol w="4564049">
                  <a:extLst>
                    <a:ext uri="{9D8B030D-6E8A-4147-A177-3AD203B41FA5}">
                      <a16:colId xmlns:a16="http://schemas.microsoft.com/office/drawing/2014/main" val="2704544360"/>
                    </a:ext>
                  </a:extLst>
                </a:gridCol>
              </a:tblGrid>
              <a:tr h="36972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Наименование компонента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Характеристика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Описание компонента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(только по ключевым компонентам)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extLst>
                  <a:ext uri="{0D108BD9-81ED-4DB2-BD59-A6C34878D82A}">
                    <a16:rowId xmlns:a16="http://schemas.microsoft.com/office/drawing/2014/main" val="743513643"/>
                  </a:ext>
                </a:extLst>
              </a:tr>
              <a:tr h="42007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T-FLEX </a:t>
                      </a:r>
                      <a:r>
                        <a:rPr lang="en-US" sz="1200" dirty="0" smtClean="0">
                          <a:effectLst/>
                        </a:rPr>
                        <a:t>PLM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</a:rPr>
                        <a:t>Сервер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Ключевой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Ключевой компонент для организации единого хранилища данных всех систем комплекса T-FLEX PLM.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extLst>
                  <a:ext uri="{0D108BD9-81ED-4DB2-BD59-A6C34878D82A}">
                    <a16:rowId xmlns:a16="http://schemas.microsoft.com/office/drawing/2014/main" val="1766899247"/>
                  </a:ext>
                </a:extLst>
              </a:tr>
              <a:tr h="45704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T-FLEX DOCs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Ключевой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Система комплексного управления инженерными данными предприятия, а также решения задач конструкторско-технологического и организационно-распорядительного документооборота.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extLst>
                  <a:ext uri="{0D108BD9-81ED-4DB2-BD59-A6C34878D82A}">
                    <a16:rowId xmlns:a16="http://schemas.microsoft.com/office/drawing/2014/main" val="1533927130"/>
                  </a:ext>
                </a:extLst>
              </a:tr>
              <a:tr h="53246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T-FLEX  </a:t>
                      </a:r>
                      <a:r>
                        <a:rPr lang="en-US" sz="1200" dirty="0" smtClean="0">
                          <a:effectLst/>
                        </a:rPr>
                        <a:t>CAD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Ключевой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Профессиональная конструкторская система, объединяющая в себе мощные параметрические возможности 2D и 3D-моделирования со средствами создания и оформления чертежей и конструкторской документации.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extLst>
                  <a:ext uri="{0D108BD9-81ED-4DB2-BD59-A6C34878D82A}">
                    <a16:rowId xmlns:a16="http://schemas.microsoft.com/office/drawing/2014/main" val="3287449334"/>
                  </a:ext>
                </a:extLst>
              </a:tr>
              <a:tr h="49296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T-FLEX Технология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Ключевой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Система для автоматизации технологической подготовки производства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 anchor="ctr"/>
                </a:tc>
                <a:extLst>
                  <a:ext uri="{0D108BD9-81ED-4DB2-BD59-A6C34878D82A}">
                    <a16:rowId xmlns:a16="http://schemas.microsoft.com/office/drawing/2014/main" val="1445256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038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Софинансирование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86265" y="960967"/>
            <a:ext cx="11716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/>
              <a:t>Форма привлечения </a:t>
            </a:r>
            <a:r>
              <a:rPr lang="ru-RU" sz="1600" dirty="0" smtClean="0"/>
              <a:t>софинансирования</a:t>
            </a:r>
          </a:p>
          <a:p>
            <a:pPr marL="285750" indent="-285750">
              <a:buFontTx/>
              <a:buChar char="-"/>
            </a:pPr>
            <a:endParaRPr lang="ru-RU" sz="1600" dirty="0" smtClean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6"/>
              </a:solidFill>
            </a:endParaRPr>
          </a:p>
          <a:p>
            <a:pPr marL="285750" indent="-285750">
              <a:buFontTx/>
              <a:buChar char="-"/>
            </a:pP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Софинансирование </a:t>
            </a:r>
            <a:r>
              <a:rPr lang="ru-RU" sz="1600" dirty="0"/>
              <a:t>в размере 50% общей стоимости </a:t>
            </a:r>
            <a:r>
              <a:rPr lang="ru-RU" sz="1600" dirty="0" smtClean="0"/>
              <a:t>проекта осуществляется за счёт собственных средств АО «ГМС Нефтемаш».</a:t>
            </a:r>
            <a:endParaRPr lang="ru-RU" sz="160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07622"/>
              </p:ext>
            </p:extLst>
          </p:nvPr>
        </p:nvGraphicFramePr>
        <p:xfrm>
          <a:off x="771144" y="1391864"/>
          <a:ext cx="9674352" cy="12643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6027121">
                  <a:extLst>
                    <a:ext uri="{9D8B030D-6E8A-4147-A177-3AD203B41FA5}">
                      <a16:colId xmlns:a16="http://schemas.microsoft.com/office/drawing/2014/main" val="1268709244"/>
                    </a:ext>
                  </a:extLst>
                </a:gridCol>
                <a:gridCol w="3647231">
                  <a:extLst>
                    <a:ext uri="{9D8B030D-6E8A-4147-A177-3AD203B41FA5}">
                      <a16:colId xmlns:a16="http://schemas.microsoft.com/office/drawing/2014/main" val="1918591153"/>
                    </a:ext>
                  </a:extLst>
                </a:gridCol>
              </a:tblGrid>
              <a:tr h="35787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привлечения средств софинансирования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Объем софинансирования, руб.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588694"/>
                  </a:ext>
                </a:extLst>
              </a:tr>
              <a:tr h="35787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Собственные средства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22 193 412,69 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008585"/>
                  </a:ext>
                </a:extLst>
              </a:tr>
              <a:tr h="35787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 по всем формам софинансирования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22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193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412,69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8380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023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070CF-041E-400A-84F2-7311C79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7" y="135467"/>
            <a:ext cx="10481734" cy="5122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+mn-lt"/>
              </a:rPr>
              <a:t>Итоги реализации проекта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AAF499-49DA-4AC2-9F18-CB5DCD12F121}"/>
              </a:ext>
            </a:extLst>
          </p:cNvPr>
          <p:cNvSpPr txBox="1"/>
          <p:nvPr/>
        </p:nvSpPr>
        <p:spPr>
          <a:xfrm>
            <a:off x="186265" y="960967"/>
            <a:ext cx="1072726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dirty="0"/>
              <a:t>Эффект от реализации Проекта для Участника конкурсного </a:t>
            </a:r>
            <a:r>
              <a:rPr lang="ru-RU" sz="1600" b="1" dirty="0" smtClean="0"/>
              <a:t>отбора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Повышение </a:t>
            </a:r>
            <a:r>
              <a:rPr lang="ru-RU" sz="1400" dirty="0"/>
              <a:t>эффективности и производительности путём создания единого информационного пространства конструкторско-технологической подготовки производства АО «ГМС Нефтемаш» на базе современных отечественных ИТ-разработок программного комплекса </a:t>
            </a:r>
            <a:r>
              <a:rPr lang="ru-RU" sz="1400" dirty="0" smtClean="0"/>
              <a:t>T-FLEX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Перевод </a:t>
            </a:r>
            <a:r>
              <a:rPr lang="ru-RU" sz="1400" dirty="0"/>
              <a:t>действующих бизнес-процессов с существенными улучшениями на отечественное </a:t>
            </a:r>
            <a:r>
              <a:rPr lang="ru-RU" sz="1400" dirty="0" smtClean="0"/>
              <a:t>ПО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Автоматизация </a:t>
            </a:r>
            <a:r>
              <a:rPr lang="ru-RU" sz="1400" dirty="0"/>
              <a:t>работы с нормативно-справочной информацией (НСИ</a:t>
            </a:r>
            <a:r>
              <a:rPr lang="ru-RU" sz="14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Возможность масштабирования решения на другие предприятия холдинга ГМС и включение их в Единую корпоративную систему</a:t>
            </a:r>
            <a:endParaRPr lang="ru-RU" sz="1400" dirty="0"/>
          </a:p>
          <a:p>
            <a:endParaRPr lang="ru-RU" sz="160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D567B7-576B-4F83-8C31-029F1B1F1A93}"/>
              </a:ext>
            </a:extLst>
          </p:cNvPr>
          <p:cNvSpPr/>
          <p:nvPr/>
        </p:nvSpPr>
        <p:spPr>
          <a:xfrm flipV="1">
            <a:off x="0" y="611699"/>
            <a:ext cx="10913533" cy="5456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72000">
                <a:schemeClr val="accent5">
                  <a:alpha val="41000"/>
                  <a:lumMod val="93000"/>
                  <a:lumOff val="7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27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644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1728</Words>
  <Application>Microsoft Office PowerPoint</Application>
  <PresentationFormat>Широкоэкранный</PresentationFormat>
  <Paragraphs>237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Документ Microsoft Visio</vt:lpstr>
      <vt:lpstr>Презентация PowerPoint</vt:lpstr>
      <vt:lpstr>Резюме проекта </vt:lpstr>
      <vt:lpstr>Описание участника конкурсного отбора</vt:lpstr>
      <vt:lpstr>Правообладатель и интегратор – ЗАО «Топ Системы» (Москва)</vt:lpstr>
      <vt:lpstr>Схема реализации Проекта</vt:lpstr>
      <vt:lpstr>График реализации и план финансирования проекта</vt:lpstr>
      <vt:lpstr>Нефинансовые активы</vt:lpstr>
      <vt:lpstr>Софинансирование</vt:lpstr>
      <vt:lpstr>Итоги реализации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лист</dc:title>
  <dc:creator>РФРИТ</dc:creator>
  <cp:lastModifiedBy>Махалов Юрий Алексеевич</cp:lastModifiedBy>
  <cp:revision>98</cp:revision>
  <dcterms:created xsi:type="dcterms:W3CDTF">2020-04-16T06:12:18Z</dcterms:created>
  <dcterms:modified xsi:type="dcterms:W3CDTF">2023-05-24T10:15:20Z</dcterms:modified>
</cp:coreProperties>
</file>