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8" r:id="rId3"/>
    <p:sldId id="263" r:id="rId4"/>
    <p:sldId id="266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8A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DDDC7B-39D5-4388-99B2-ADBC7151936D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0591A-9AF0-4EFE-98AE-0D5865E1F3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2209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3377-B20B-484E-A274-03831AC08128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ED2D-FFB8-4F0D-B8D2-1BD479F6EA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946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3377-B20B-484E-A274-03831AC08128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ED2D-FFB8-4F0D-B8D2-1BD479F6EA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275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3377-B20B-484E-A274-03831AC08128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ED2D-FFB8-4F0D-B8D2-1BD479F6EA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4704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86417" y="-20918"/>
            <a:ext cx="637259" cy="4117335"/>
          </a:xfrm>
          <a:prstGeom prst="rect">
            <a:avLst/>
          </a:prstGeom>
        </p:spPr>
      </p:pic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694226" y="3180080"/>
            <a:ext cx="421640" cy="31051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A29F9A-A193-4581-9C29-01CF7B52ACC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 rot="16200000">
            <a:off x="10580734" y="1431225"/>
            <a:ext cx="2700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АО «БОСС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sz="1400" dirty="0">
                <a:solidFill>
                  <a:schemeClr val="bg1"/>
                </a:solidFill>
              </a:rPr>
              <a:t>Кадровые системы»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sz="quarter" idx="13"/>
          </p:nvPr>
        </p:nvSpPr>
        <p:spPr>
          <a:xfrm>
            <a:off x="968375" y="1131888"/>
            <a:ext cx="4529138" cy="2601912"/>
          </a:xfrm>
        </p:spPr>
        <p:txBody>
          <a:bodyPr/>
          <a:lstStyle/>
          <a:p>
            <a:endParaRPr lang="ru-RU"/>
          </a:p>
        </p:txBody>
      </p:sp>
      <p:sp>
        <p:nvSpPr>
          <p:cNvPr id="5" name="Рисунок 4"/>
          <p:cNvSpPr>
            <a:spLocks noGrp="1"/>
          </p:cNvSpPr>
          <p:nvPr>
            <p:ph type="pic" sz="quarter" idx="14"/>
          </p:nvPr>
        </p:nvSpPr>
        <p:spPr>
          <a:xfrm>
            <a:off x="5856288" y="1131888"/>
            <a:ext cx="4681537" cy="2601912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Рисунок 10"/>
          <p:cNvSpPr>
            <a:spLocks noGrp="1"/>
          </p:cNvSpPr>
          <p:nvPr>
            <p:ph type="pic" sz="quarter" idx="15"/>
          </p:nvPr>
        </p:nvSpPr>
        <p:spPr>
          <a:xfrm>
            <a:off x="968375" y="4095750"/>
            <a:ext cx="4529138" cy="2392363"/>
          </a:xfrm>
        </p:spPr>
        <p:txBody>
          <a:bodyPr/>
          <a:lstStyle/>
          <a:p>
            <a:endParaRPr lang="ru-RU"/>
          </a:p>
        </p:txBody>
      </p:sp>
      <p:sp>
        <p:nvSpPr>
          <p:cNvPr id="13" name="Рисунок 12"/>
          <p:cNvSpPr>
            <a:spLocks noGrp="1"/>
          </p:cNvSpPr>
          <p:nvPr>
            <p:ph type="pic" sz="quarter" idx="16"/>
          </p:nvPr>
        </p:nvSpPr>
        <p:spPr>
          <a:xfrm>
            <a:off x="5856288" y="4095750"/>
            <a:ext cx="4681537" cy="2392363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10046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86417" y="-20918"/>
            <a:ext cx="637259" cy="4117335"/>
          </a:xfrm>
          <a:prstGeom prst="rect">
            <a:avLst/>
          </a:prstGeom>
        </p:spPr>
      </p:pic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694226" y="3180080"/>
            <a:ext cx="421640" cy="31051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A29F9A-A193-4581-9C29-01CF7B52ACC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 rot="16200000">
            <a:off x="10580734" y="1431225"/>
            <a:ext cx="2700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bg1"/>
                </a:solidFill>
              </a:rPr>
              <a:t>АО «БОСС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sz="1400" dirty="0">
                <a:solidFill>
                  <a:schemeClr val="bg1"/>
                </a:solidFill>
              </a:rPr>
              <a:t>Кадровые системы»</a:t>
            </a:r>
          </a:p>
        </p:txBody>
      </p:sp>
    </p:spTree>
    <p:extLst>
      <p:ext uri="{BB962C8B-B14F-4D97-AF65-F5344CB8AC3E}">
        <p14:creationId xmlns:p14="http://schemas.microsoft.com/office/powerpoint/2010/main" val="196255447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3377-B20B-484E-A274-03831AC08128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ED2D-FFB8-4F0D-B8D2-1BD479F6EA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315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3377-B20B-484E-A274-03831AC08128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ED2D-FFB8-4F0D-B8D2-1BD479F6EA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65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3377-B20B-484E-A274-03831AC08128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ED2D-FFB8-4F0D-B8D2-1BD479F6EA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23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3377-B20B-484E-A274-03831AC08128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ED2D-FFB8-4F0D-B8D2-1BD479F6EA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242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3377-B20B-484E-A274-03831AC08128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ED2D-FFB8-4F0D-B8D2-1BD479F6EA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509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3377-B20B-484E-A274-03831AC08128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ED2D-FFB8-4F0D-B8D2-1BD479F6EA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645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3377-B20B-484E-A274-03831AC08128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ED2D-FFB8-4F0D-B8D2-1BD479F6EA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855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A3377-B20B-484E-A274-03831AC08128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ED2D-FFB8-4F0D-B8D2-1BD479F6EA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A3377-B20B-484E-A274-03831AC08128}" type="datetimeFigureOut">
              <a:rPr lang="ru-RU" smtClean="0"/>
              <a:t>23.05.2023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ED2D-FFB8-4F0D-B8D2-1BD479F6EA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05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52746" y="687090"/>
            <a:ext cx="677283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8609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Российское решение</a:t>
            </a:r>
            <a:r>
              <a:rPr lang="en-US" sz="3600" dirty="0">
                <a:solidFill>
                  <a:srgbClr val="08609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-</a:t>
            </a:r>
            <a:r>
              <a:rPr lang="ru-RU" sz="3600" dirty="0">
                <a:solidFill>
                  <a:srgbClr val="08609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ctr"/>
            <a:r>
              <a:rPr lang="en-US" sz="3600" b="1" dirty="0">
                <a:solidFill>
                  <a:srgbClr val="08609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HR-</a:t>
            </a:r>
            <a:r>
              <a:rPr lang="ru-RU" sz="3600" b="1" dirty="0">
                <a:solidFill>
                  <a:srgbClr val="08609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платформа БОСС-</a:t>
            </a:r>
            <a:r>
              <a:rPr lang="en-US" sz="3600" b="1" dirty="0">
                <a:solidFill>
                  <a:srgbClr val="08609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HCM</a:t>
            </a:r>
            <a:endParaRPr lang="ru-RU" sz="3600" b="1" dirty="0">
              <a:solidFill>
                <a:srgbClr val="08609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endParaRPr lang="en-US" sz="3600" b="1" dirty="0">
              <a:solidFill>
                <a:srgbClr val="08609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2400" dirty="0">
                <a:solidFill>
                  <a:srgbClr val="08609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Замена зарубежных </a:t>
            </a:r>
            <a:r>
              <a:rPr lang="en-US" sz="2400" dirty="0">
                <a:solidFill>
                  <a:srgbClr val="08609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HR </a:t>
            </a:r>
            <a:r>
              <a:rPr lang="ru-RU" sz="2400" dirty="0">
                <a:solidFill>
                  <a:srgbClr val="08609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решений </a:t>
            </a:r>
          </a:p>
          <a:p>
            <a:pPr algn="ctr"/>
            <a:endParaRPr lang="ru-RU" sz="2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86B089BC-47C9-4C46-8111-E9803E3B41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15" r="23899" b="12187"/>
          <a:stretch/>
        </p:blipFill>
        <p:spPr>
          <a:xfrm>
            <a:off x="471874" y="7929"/>
            <a:ext cx="3427342" cy="3996121"/>
          </a:xfrm>
          <a:prstGeom prst="rect">
            <a:avLst/>
          </a:prstGeom>
        </p:spPr>
      </p:pic>
      <p:sp>
        <p:nvSpPr>
          <p:cNvPr id="9" name="Номер слайда 6">
            <a:extLst>
              <a:ext uri="{FF2B5EF4-FFF2-40B4-BE49-F238E27FC236}">
                <a16:creationId xmlns:a16="http://schemas.microsoft.com/office/drawing/2014/main" xmlns="" id="{FA7C0BA7-FDBC-453B-BD4D-6836747AC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94226" y="3180080"/>
            <a:ext cx="421640" cy="31051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A29F9A-A193-4581-9C29-01CF7B52ACC3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A9E1D56-E343-48D5-AB94-79E867C7F13B}"/>
              </a:ext>
            </a:extLst>
          </p:cNvPr>
          <p:cNvSpPr/>
          <p:nvPr/>
        </p:nvSpPr>
        <p:spPr>
          <a:xfrm>
            <a:off x="4691165" y="3183696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При государственной поддержке РФРИТ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2B42EE0-6A25-421F-8AB0-830725816D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6824" y="3959458"/>
            <a:ext cx="5504682" cy="1404868"/>
          </a:xfrm>
          <a:prstGeom prst="rect">
            <a:avLst/>
          </a:prstGeom>
        </p:spPr>
      </p:pic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5A3DEA28-9823-4194-900C-A58CB3C51325}"/>
              </a:ext>
            </a:extLst>
          </p:cNvPr>
          <p:cNvGrpSpPr/>
          <p:nvPr/>
        </p:nvGrpSpPr>
        <p:grpSpPr>
          <a:xfrm>
            <a:off x="586986" y="4180211"/>
            <a:ext cx="3388522" cy="2528591"/>
            <a:chOff x="1030396" y="3555571"/>
            <a:chExt cx="3388522" cy="2528591"/>
          </a:xfrm>
        </p:grpSpPr>
        <p:sp>
          <p:nvSpPr>
            <p:cNvPr id="8" name="TextBox 7"/>
            <p:cNvSpPr txBox="1"/>
            <p:nvPr/>
          </p:nvSpPr>
          <p:spPr>
            <a:xfrm>
              <a:off x="1494695" y="4329934"/>
              <a:ext cx="14553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sales@bosshr.ru</a:t>
              </a: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429404" y="4927588"/>
              <a:ext cx="171874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+7</a:t>
              </a: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 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(495)</a:t>
              </a: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 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225-02-75</a:t>
              </a: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11455" y="3555571"/>
              <a:ext cx="290746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Москва,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ул. Ленинская Слобода, </a:t>
              </a:r>
              <a:r>
                <a:rPr lang="en-US" sz="1400" dirty="0">
                  <a:solidFill>
                    <a:prstClr val="black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26</a:t>
              </a:r>
              <a:r>
                <a: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 стр.</a:t>
              </a: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28</a:t>
              </a:r>
              <a:endPara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124679" y="5714830"/>
              <a:ext cx="18924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Segoe UI" panose="020B0502040204020203" pitchFamily="34" charset="0"/>
                  <a:ea typeface="+mn-ea"/>
                  <a:cs typeface="Segoe UI" panose="020B0502040204020203" pitchFamily="34" charset="0"/>
                </a:rPr>
                <a:t>WWW.BOSS.RU</a:t>
              </a:r>
              <a:endPara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Segoe UI" panose="020B0502040204020203" pitchFamily="34" charset="0"/>
              </a:endParaRPr>
            </a:p>
          </p:txBody>
        </p:sp>
        <p:pic>
          <p:nvPicPr>
            <p:cNvPr id="13" name="Рисунок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30396" y="3698892"/>
              <a:ext cx="396274" cy="317019"/>
            </a:xfrm>
            <a:prstGeom prst="rect">
              <a:avLst/>
            </a:prstGeom>
          </p:spPr>
        </p:pic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24679" y="4927588"/>
              <a:ext cx="304725" cy="331767"/>
            </a:xfrm>
            <a:prstGeom prst="rect">
              <a:avLst/>
            </a:prstGeom>
          </p:spPr>
        </p:pic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48664" y="4387970"/>
              <a:ext cx="378006" cy="249741"/>
            </a:xfrm>
            <a:prstGeom prst="rect">
              <a:avLst/>
            </a:prstGeom>
          </p:spPr>
        </p:pic>
      </p:grpSp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DFBFC5EE-23D8-4F8A-9446-23759ED7E7B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67808" y="5897964"/>
            <a:ext cx="2426418" cy="810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530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9F9A-A193-4581-9C29-01CF7B52ACC3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B1AD0A1-C99C-4F9A-A1E1-D4A27530A4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3"/>
          <a:stretch/>
        </p:blipFill>
        <p:spPr>
          <a:xfrm>
            <a:off x="536692" y="244687"/>
            <a:ext cx="2461243" cy="11508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377677" y="442128"/>
            <a:ext cx="2185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rgbClr val="08609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Новая масштабируемая система </a:t>
            </a:r>
            <a:r>
              <a:rPr lang="en-US" sz="1200" b="1" dirty="0">
                <a:solidFill>
                  <a:srgbClr val="08609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HCM </a:t>
            </a:r>
            <a:endParaRPr lang="ru-RU" sz="1200" b="1" dirty="0">
              <a:solidFill>
                <a:srgbClr val="086096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1200" b="1" dirty="0">
                <a:solidFill>
                  <a:srgbClr val="08609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 </a:t>
            </a:r>
            <a:r>
              <a:rPr lang="en-US" sz="1200" b="1" dirty="0">
                <a:solidFill>
                  <a:srgbClr val="08609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UX/UI</a:t>
            </a:r>
            <a:r>
              <a:rPr lang="ru-RU" sz="1200" b="1" dirty="0">
                <a:solidFill>
                  <a:srgbClr val="086096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современного уровня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08B3A44F-DFF4-4404-990A-A6F7B4C51281}"/>
              </a:ext>
            </a:extLst>
          </p:cNvPr>
          <p:cNvGrpSpPr/>
          <p:nvPr/>
        </p:nvGrpSpPr>
        <p:grpSpPr>
          <a:xfrm>
            <a:off x="7772431" y="1395489"/>
            <a:ext cx="3396280" cy="4870914"/>
            <a:chOff x="7871992" y="1352703"/>
            <a:chExt cx="3396280" cy="4870914"/>
          </a:xfrm>
        </p:grpSpPr>
        <p:sp>
          <p:nvSpPr>
            <p:cNvPr id="10" name="Прямоугольник: скругленные углы 55">
              <a:extLst>
                <a:ext uri="{FF2B5EF4-FFF2-40B4-BE49-F238E27FC236}">
                  <a16:creationId xmlns:a16="http://schemas.microsoft.com/office/drawing/2014/main" xmlns="" id="{03D3FE97-2985-431F-B6AF-F9F085F64E2E}"/>
                </a:ext>
              </a:extLst>
            </p:cNvPr>
            <p:cNvSpPr/>
            <p:nvPr/>
          </p:nvSpPr>
          <p:spPr>
            <a:xfrm>
              <a:off x="7871992" y="1352703"/>
              <a:ext cx="3396280" cy="487091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Блок-схема: задержка 42">
              <a:extLst>
                <a:ext uri="{FF2B5EF4-FFF2-40B4-BE49-F238E27FC236}">
                  <a16:creationId xmlns:a16="http://schemas.microsoft.com/office/drawing/2014/main" xmlns="" id="{FD4E2C69-FE4A-4011-8EC9-1D897189268D}"/>
                </a:ext>
              </a:extLst>
            </p:cNvPr>
            <p:cNvSpPr/>
            <p:nvPr/>
          </p:nvSpPr>
          <p:spPr>
            <a:xfrm>
              <a:off x="8058006" y="1781992"/>
              <a:ext cx="3095658" cy="1084333"/>
            </a:xfrm>
            <a:custGeom>
              <a:avLst/>
              <a:gdLst>
                <a:gd name="connsiteX0" fmla="*/ 0 w 2593895"/>
                <a:gd name="connsiteY0" fmla="*/ 0 h 1076109"/>
                <a:gd name="connsiteX1" fmla="*/ 1296948 w 2593895"/>
                <a:gd name="connsiteY1" fmla="*/ 0 h 1076109"/>
                <a:gd name="connsiteX2" fmla="*/ 2593896 w 2593895"/>
                <a:gd name="connsiteY2" fmla="*/ 538055 h 1076109"/>
                <a:gd name="connsiteX3" fmla="*/ 1296948 w 2593895"/>
                <a:gd name="connsiteY3" fmla="*/ 1076110 h 1076109"/>
                <a:gd name="connsiteX4" fmla="*/ 0 w 2593895"/>
                <a:gd name="connsiteY4" fmla="*/ 1076109 h 1076109"/>
                <a:gd name="connsiteX5" fmla="*/ 0 w 2593895"/>
                <a:gd name="connsiteY5" fmla="*/ 0 h 1076109"/>
                <a:gd name="connsiteX0" fmla="*/ 0 w 2217976"/>
                <a:gd name="connsiteY0" fmla="*/ 0 h 1076110"/>
                <a:gd name="connsiteX1" fmla="*/ 1296948 w 2217976"/>
                <a:gd name="connsiteY1" fmla="*/ 0 h 1076110"/>
                <a:gd name="connsiteX2" fmla="*/ 2217976 w 2217976"/>
                <a:gd name="connsiteY2" fmla="*/ 517735 h 1076110"/>
                <a:gd name="connsiteX3" fmla="*/ 1296948 w 2217976"/>
                <a:gd name="connsiteY3" fmla="*/ 1076110 h 1076110"/>
                <a:gd name="connsiteX4" fmla="*/ 0 w 2217976"/>
                <a:gd name="connsiteY4" fmla="*/ 1076109 h 1076110"/>
                <a:gd name="connsiteX5" fmla="*/ 0 w 2217976"/>
                <a:gd name="connsiteY5" fmla="*/ 0 h 1076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17976" h="1076110">
                  <a:moveTo>
                    <a:pt x="0" y="0"/>
                  </a:moveTo>
                  <a:lnTo>
                    <a:pt x="1296948" y="0"/>
                  </a:lnTo>
                  <a:cubicBezTo>
                    <a:pt x="2013233" y="0"/>
                    <a:pt x="2217976" y="220575"/>
                    <a:pt x="2217976" y="517735"/>
                  </a:cubicBezTo>
                  <a:cubicBezTo>
                    <a:pt x="2217976" y="814895"/>
                    <a:pt x="2013233" y="1076110"/>
                    <a:pt x="1296948" y="1076110"/>
                  </a:cubicBezTo>
                  <a:lnTo>
                    <a:pt x="0" y="10761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:a16="http://schemas.microsoft.com/office/drawing/2014/main" xmlns="" id="{AE19C904-0429-4EEE-BC0D-E7CB7C7E5785}"/>
                </a:ext>
              </a:extLst>
            </p:cNvPr>
            <p:cNvSpPr/>
            <p:nvPr/>
          </p:nvSpPr>
          <p:spPr>
            <a:xfrm>
              <a:off x="8207246" y="1970257"/>
              <a:ext cx="2407946" cy="7386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sz="1400" dirty="0">
                  <a:solidFill>
                    <a:schemeClr val="bg1"/>
                  </a:solidFill>
                  <a:latin typeface="Segoe UI" panose="020B0502040204020203" pitchFamily="34" charset="0"/>
                  <a:ea typeface="Arial Unicode MS" pitchFamily="34" charset="-128"/>
                  <a:cs typeface="Segoe UI" panose="020B0502040204020203" pitchFamily="34" charset="0"/>
                </a:rPr>
                <a:t>Управленческий организационный менеджмент</a:t>
              </a:r>
            </a:p>
          </p:txBody>
        </p:sp>
        <p:sp>
          <p:nvSpPr>
            <p:cNvPr id="13" name="Блок-схема: задержка 42">
              <a:extLst>
                <a:ext uri="{FF2B5EF4-FFF2-40B4-BE49-F238E27FC236}">
                  <a16:creationId xmlns:a16="http://schemas.microsoft.com/office/drawing/2014/main" xmlns="" id="{10EDFC20-51B6-46B4-8713-692BAE8D42DD}"/>
                </a:ext>
              </a:extLst>
            </p:cNvPr>
            <p:cNvSpPr/>
            <p:nvPr/>
          </p:nvSpPr>
          <p:spPr>
            <a:xfrm>
              <a:off x="8050482" y="3286592"/>
              <a:ext cx="3110706" cy="1084333"/>
            </a:xfrm>
            <a:custGeom>
              <a:avLst/>
              <a:gdLst>
                <a:gd name="connsiteX0" fmla="*/ 0 w 2593895"/>
                <a:gd name="connsiteY0" fmla="*/ 0 h 1076109"/>
                <a:gd name="connsiteX1" fmla="*/ 1296948 w 2593895"/>
                <a:gd name="connsiteY1" fmla="*/ 0 h 1076109"/>
                <a:gd name="connsiteX2" fmla="*/ 2593896 w 2593895"/>
                <a:gd name="connsiteY2" fmla="*/ 538055 h 1076109"/>
                <a:gd name="connsiteX3" fmla="*/ 1296948 w 2593895"/>
                <a:gd name="connsiteY3" fmla="*/ 1076110 h 1076109"/>
                <a:gd name="connsiteX4" fmla="*/ 0 w 2593895"/>
                <a:gd name="connsiteY4" fmla="*/ 1076109 h 1076109"/>
                <a:gd name="connsiteX5" fmla="*/ 0 w 2593895"/>
                <a:gd name="connsiteY5" fmla="*/ 0 h 1076109"/>
                <a:gd name="connsiteX0" fmla="*/ 0 w 2217976"/>
                <a:gd name="connsiteY0" fmla="*/ 0 h 1076110"/>
                <a:gd name="connsiteX1" fmla="*/ 1296948 w 2217976"/>
                <a:gd name="connsiteY1" fmla="*/ 0 h 1076110"/>
                <a:gd name="connsiteX2" fmla="*/ 2217976 w 2217976"/>
                <a:gd name="connsiteY2" fmla="*/ 517735 h 1076110"/>
                <a:gd name="connsiteX3" fmla="*/ 1296948 w 2217976"/>
                <a:gd name="connsiteY3" fmla="*/ 1076110 h 1076110"/>
                <a:gd name="connsiteX4" fmla="*/ 0 w 2217976"/>
                <a:gd name="connsiteY4" fmla="*/ 1076109 h 1076110"/>
                <a:gd name="connsiteX5" fmla="*/ 0 w 2217976"/>
                <a:gd name="connsiteY5" fmla="*/ 0 h 1076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17976" h="1076110">
                  <a:moveTo>
                    <a:pt x="0" y="0"/>
                  </a:moveTo>
                  <a:lnTo>
                    <a:pt x="1296948" y="0"/>
                  </a:lnTo>
                  <a:cubicBezTo>
                    <a:pt x="2013233" y="0"/>
                    <a:pt x="2217976" y="220575"/>
                    <a:pt x="2217976" y="517735"/>
                  </a:cubicBezTo>
                  <a:cubicBezTo>
                    <a:pt x="2217976" y="814895"/>
                    <a:pt x="2013233" y="1076110"/>
                    <a:pt x="1296948" y="1076110"/>
                  </a:cubicBezTo>
                  <a:lnTo>
                    <a:pt x="0" y="10761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860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Блок-схема: задержка 42">
              <a:extLst>
                <a:ext uri="{FF2B5EF4-FFF2-40B4-BE49-F238E27FC236}">
                  <a16:creationId xmlns:a16="http://schemas.microsoft.com/office/drawing/2014/main" xmlns="" id="{4F1D1A9C-3EEC-4AB3-AC96-F941983FC7A1}"/>
                </a:ext>
              </a:extLst>
            </p:cNvPr>
            <p:cNvSpPr/>
            <p:nvPr/>
          </p:nvSpPr>
          <p:spPr>
            <a:xfrm>
              <a:off x="8058007" y="4758968"/>
              <a:ext cx="3110705" cy="1084333"/>
            </a:xfrm>
            <a:custGeom>
              <a:avLst/>
              <a:gdLst>
                <a:gd name="connsiteX0" fmla="*/ 0 w 2593895"/>
                <a:gd name="connsiteY0" fmla="*/ 0 h 1076109"/>
                <a:gd name="connsiteX1" fmla="*/ 1296948 w 2593895"/>
                <a:gd name="connsiteY1" fmla="*/ 0 h 1076109"/>
                <a:gd name="connsiteX2" fmla="*/ 2593896 w 2593895"/>
                <a:gd name="connsiteY2" fmla="*/ 538055 h 1076109"/>
                <a:gd name="connsiteX3" fmla="*/ 1296948 w 2593895"/>
                <a:gd name="connsiteY3" fmla="*/ 1076110 h 1076109"/>
                <a:gd name="connsiteX4" fmla="*/ 0 w 2593895"/>
                <a:gd name="connsiteY4" fmla="*/ 1076109 h 1076109"/>
                <a:gd name="connsiteX5" fmla="*/ 0 w 2593895"/>
                <a:gd name="connsiteY5" fmla="*/ 0 h 1076109"/>
                <a:gd name="connsiteX0" fmla="*/ 0 w 2217976"/>
                <a:gd name="connsiteY0" fmla="*/ 0 h 1076110"/>
                <a:gd name="connsiteX1" fmla="*/ 1296948 w 2217976"/>
                <a:gd name="connsiteY1" fmla="*/ 0 h 1076110"/>
                <a:gd name="connsiteX2" fmla="*/ 2217976 w 2217976"/>
                <a:gd name="connsiteY2" fmla="*/ 517735 h 1076110"/>
                <a:gd name="connsiteX3" fmla="*/ 1296948 w 2217976"/>
                <a:gd name="connsiteY3" fmla="*/ 1076110 h 1076110"/>
                <a:gd name="connsiteX4" fmla="*/ 0 w 2217976"/>
                <a:gd name="connsiteY4" fmla="*/ 1076109 h 1076110"/>
                <a:gd name="connsiteX5" fmla="*/ 0 w 2217976"/>
                <a:gd name="connsiteY5" fmla="*/ 0 h 10761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217976" h="1076110">
                  <a:moveTo>
                    <a:pt x="0" y="0"/>
                  </a:moveTo>
                  <a:lnTo>
                    <a:pt x="1296948" y="0"/>
                  </a:lnTo>
                  <a:cubicBezTo>
                    <a:pt x="2013233" y="0"/>
                    <a:pt x="2217976" y="220575"/>
                    <a:pt x="2217976" y="517735"/>
                  </a:cubicBezTo>
                  <a:cubicBezTo>
                    <a:pt x="2217976" y="814895"/>
                    <a:pt x="2013233" y="1076110"/>
                    <a:pt x="1296948" y="1076110"/>
                  </a:cubicBezTo>
                  <a:lnTo>
                    <a:pt x="0" y="107610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ED85FA06-A4DA-48DA-B180-F8A243A8EEEE}"/>
                </a:ext>
              </a:extLst>
            </p:cNvPr>
            <p:cNvSpPr/>
            <p:nvPr/>
          </p:nvSpPr>
          <p:spPr>
            <a:xfrm>
              <a:off x="8231029" y="3430280"/>
              <a:ext cx="2174581" cy="8463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ru-RU" sz="1400" dirty="0">
                  <a:solidFill>
                    <a:schemeClr val="bg1"/>
                  </a:solidFill>
                  <a:latin typeface="Segoe UI" panose="020B0502040204020203" pitchFamily="34" charset="0"/>
                  <a:ea typeface="Arial Unicode MS" pitchFamily="34" charset="-128"/>
                  <a:cs typeface="Segoe UI" panose="020B0502040204020203" pitchFamily="34" charset="0"/>
                </a:rPr>
                <a:t>Управление качеством   персонала</a:t>
              </a:r>
            </a:p>
            <a:p>
              <a:pPr algn="ctr" eaLnBrk="1" hangingPunct="1">
                <a:spcBef>
                  <a:spcPct val="50000"/>
                </a:spcBef>
                <a:defRPr/>
              </a:pPr>
              <a:r>
                <a:rPr lang="ru-RU" sz="1400" dirty="0">
                  <a:solidFill>
                    <a:schemeClr val="bg1"/>
                  </a:solidFill>
                  <a:latin typeface="Segoe UI" panose="020B0502040204020203" pitchFamily="34" charset="0"/>
                  <a:ea typeface="Arial Unicode MS" pitchFamily="34" charset="-128"/>
                  <a:cs typeface="Segoe UI" panose="020B0502040204020203" pitchFamily="34" charset="0"/>
                </a:rPr>
                <a:t>Управление талантами</a:t>
              </a:r>
              <a:endParaRPr lang="ru-RU" sz="1292" dirty="0">
                <a:solidFill>
                  <a:schemeClr val="bg1"/>
                </a:solidFill>
                <a:latin typeface="Segoe UI" panose="020B0502040204020203" pitchFamily="34" charset="0"/>
                <a:ea typeface="Arial Unicode MS" pitchFamily="34" charset="-128"/>
                <a:cs typeface="Segoe UI" panose="020B0502040204020203" pitchFamily="34" charset="0"/>
              </a:endParaRPr>
            </a:p>
          </p:txBody>
        </p:sp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xmlns="" id="{98ED304A-3D78-4644-B519-EBC7DF1E0E03}"/>
                </a:ext>
              </a:extLst>
            </p:cNvPr>
            <p:cNvSpPr/>
            <p:nvPr/>
          </p:nvSpPr>
          <p:spPr>
            <a:xfrm>
              <a:off x="8021445" y="4791192"/>
              <a:ext cx="2593747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ru-RU" sz="1400" dirty="0">
                  <a:solidFill>
                    <a:schemeClr val="bg1"/>
                  </a:solidFill>
                  <a:latin typeface="Segoe UI" panose="020B0502040204020203" pitchFamily="34" charset="0"/>
                  <a:ea typeface="Arial Unicode MS" pitchFamily="34" charset="-128"/>
                  <a:cs typeface="Segoe UI" panose="020B0502040204020203" pitchFamily="34" charset="0"/>
                </a:rPr>
                <a:t>Управление 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ru-RU" sz="1400" dirty="0">
                  <a:solidFill>
                    <a:schemeClr val="bg1"/>
                  </a:solidFill>
                  <a:latin typeface="Segoe UI" panose="020B0502040204020203" pitchFamily="34" charset="0"/>
                  <a:ea typeface="Arial Unicode MS" pitchFamily="34" charset="-128"/>
                  <a:cs typeface="Segoe UI" panose="020B0502040204020203" pitchFamily="34" charset="0"/>
                </a:rPr>
                <a:t>мотивацией </a:t>
              </a:r>
            </a:p>
            <a:p>
              <a:pPr algn="ctr">
                <a:spcBef>
                  <a:spcPct val="50000"/>
                </a:spcBef>
                <a:defRPr/>
              </a:pPr>
              <a:r>
                <a:rPr lang="ru-RU" sz="1400" dirty="0">
                  <a:solidFill>
                    <a:schemeClr val="bg1"/>
                  </a:solidFill>
                  <a:latin typeface="Segoe UI" panose="020B0502040204020203" pitchFamily="34" charset="0"/>
                  <a:ea typeface="Arial Unicode MS" pitchFamily="34" charset="-128"/>
                  <a:cs typeface="Segoe UI" panose="020B0502040204020203" pitchFamily="34" charset="0"/>
                </a:rPr>
                <a:t>персонала</a:t>
              </a:r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1080844" y="1212824"/>
            <a:ext cx="633188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Назначение </a:t>
            </a:r>
            <a:r>
              <a:rPr lang="en-US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HR-</a:t>
            </a:r>
            <a:r>
              <a:rPr lang="ru-RU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платформы БОСС</a:t>
            </a:r>
            <a:r>
              <a:rPr lang="en-US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-HCM</a:t>
            </a:r>
            <a:r>
              <a:rPr lang="en-US" b="1" dirty="0" smtClean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r>
              <a:rPr lang="ru-RU" sz="1600" b="1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информационное</a:t>
            </a:r>
            <a:r>
              <a:rPr lang="ru-RU" sz="1600" b="1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обеспечение ключевых процессов управления человеческим капиталом </a:t>
            </a:r>
            <a:endParaRPr lang="en-US" sz="1600" b="1" dirty="0" smtClean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en-US" sz="1600" b="1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Human Capital Management – HCM) </a:t>
            </a:r>
            <a:r>
              <a:rPr lang="ru-RU" sz="1600" b="1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крупных организаций, </a:t>
            </a:r>
            <a:endParaRPr lang="en-US" sz="1600" b="1" dirty="0" smtClean="0">
              <a:solidFill>
                <a:srgbClr val="0070C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организация современного </a:t>
            </a:r>
            <a:r>
              <a:rPr lang="ru-RU" sz="1600" b="1" dirty="0">
                <a:solidFill>
                  <a:srgbClr val="0070C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цифрового рабочего пространства для всего персонала. </a:t>
            </a:r>
          </a:p>
        </p:txBody>
      </p:sp>
      <p:sp>
        <p:nvSpPr>
          <p:cNvPr id="18" name="Rectangle 7">
            <a:extLst>
              <a:ext uri="{FF2B5EF4-FFF2-40B4-BE49-F238E27FC236}">
                <a16:creationId xmlns:a16="http://schemas.microsoft.com/office/drawing/2014/main" xmlns="" id="{5C91140E-BA71-4845-A6B3-3D727DE33C55}"/>
              </a:ext>
            </a:extLst>
          </p:cNvPr>
          <p:cNvSpPr/>
          <p:nvPr/>
        </p:nvSpPr>
        <p:spPr>
          <a:xfrm rot="16200000">
            <a:off x="2696715" y="2343584"/>
            <a:ext cx="2977409" cy="42212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0316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241778" y="3473515"/>
            <a:ext cx="4010025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5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>
              <a:buClr>
                <a:srgbClr val="086096"/>
              </a:buClr>
              <a:buFont typeface="Arial" panose="020B0604020202020204" pitchFamily="34" charset="0"/>
              <a:buChar char="•"/>
            </a:pPr>
            <a:endParaRPr lang="ru-RU" sz="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>
              <a:buClr>
                <a:srgbClr val="086096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latin typeface="Segoe UI" panose="020B0502040204020203" pitchFamily="34" charset="0"/>
                <a:cs typeface="Segoe UI" panose="020B0502040204020203" pitchFamily="34" charset="0"/>
              </a:rPr>
              <a:t>Управление организационным построением персонала </a:t>
            </a:r>
          </a:p>
          <a:p>
            <a:pPr marL="171450" indent="-171450">
              <a:buClr>
                <a:srgbClr val="086096"/>
              </a:buClr>
              <a:buFont typeface="Arial" panose="020B0604020202020204" pitchFamily="34" charset="0"/>
              <a:buChar char="•"/>
            </a:pPr>
            <a:endParaRPr lang="ru-RU" sz="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>
              <a:buClr>
                <a:srgbClr val="086096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latin typeface="Segoe UI" panose="020B0502040204020203" pitchFamily="34" charset="0"/>
                <a:cs typeface="Segoe UI" panose="020B0502040204020203" pitchFamily="34" charset="0"/>
              </a:rPr>
              <a:t>Управление профилированием и оцениванием</a:t>
            </a:r>
          </a:p>
          <a:p>
            <a:pPr marL="171450" indent="-171450">
              <a:buClr>
                <a:srgbClr val="086096"/>
              </a:buClr>
              <a:buFont typeface="Arial" panose="020B0604020202020204" pitchFamily="34" charset="0"/>
              <a:buChar char="•"/>
            </a:pPr>
            <a:endParaRPr lang="ru-RU" sz="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>
              <a:buClr>
                <a:srgbClr val="086096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latin typeface="Segoe UI" panose="020B0502040204020203" pitchFamily="34" charset="0"/>
                <a:cs typeface="Segoe UI" panose="020B0502040204020203" pitchFamily="34" charset="0"/>
              </a:rPr>
              <a:t>Управление блоком 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HR </a:t>
            </a:r>
            <a:r>
              <a:rPr lang="ru-RU" sz="1200" dirty="0">
                <a:latin typeface="Segoe UI" panose="020B0502040204020203" pitchFamily="34" charset="0"/>
                <a:cs typeface="Segoe UI" panose="020B0502040204020203" pitchFamily="34" charset="0"/>
              </a:rPr>
              <a:t>процессов –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200" dirty="0">
                <a:latin typeface="Segoe UI" panose="020B0502040204020203" pitchFamily="34" charset="0"/>
                <a:cs typeface="Segoe UI" panose="020B0502040204020203" pitchFamily="34" charset="0"/>
              </a:rPr>
              <a:t>«Развитие и вовлечение» </a:t>
            </a:r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>
              <a:buClr>
                <a:srgbClr val="086096"/>
              </a:buClr>
              <a:buFont typeface="Arial" panose="020B0604020202020204" pitchFamily="34" charset="0"/>
              <a:buChar char="•"/>
            </a:pPr>
            <a:endParaRPr lang="ru-RU" sz="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>
              <a:buClr>
                <a:srgbClr val="086096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latin typeface="Segoe UI" panose="020B0502040204020203" pitchFamily="34" charset="0"/>
                <a:cs typeface="Segoe UI" panose="020B0502040204020203" pitchFamily="34" charset="0"/>
              </a:rPr>
              <a:t>Управление блоком 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HR </a:t>
            </a:r>
            <a:r>
              <a:rPr lang="ru-RU" sz="1200" dirty="0">
                <a:latin typeface="Segoe UI" panose="020B0502040204020203" pitchFamily="34" charset="0"/>
                <a:cs typeface="Segoe UI" panose="020B0502040204020203" pitchFamily="34" charset="0"/>
              </a:rPr>
              <a:t>процессов –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200" dirty="0">
                <a:latin typeface="Segoe UI" panose="020B0502040204020203" pitchFamily="34" charset="0"/>
                <a:cs typeface="Segoe UI" panose="020B0502040204020203" pitchFamily="34" charset="0"/>
              </a:rPr>
              <a:t>«Мотивация и управление эффективностью» </a:t>
            </a:r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>
              <a:buClr>
                <a:srgbClr val="086096"/>
              </a:buClr>
              <a:buFont typeface="Arial" panose="020B0604020202020204" pitchFamily="34" charset="0"/>
              <a:buChar char="•"/>
            </a:pPr>
            <a:endParaRPr lang="ru-RU" sz="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indent="-171450">
              <a:buClr>
                <a:srgbClr val="086096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latin typeface="Segoe UI" panose="020B0502040204020203" pitchFamily="34" charset="0"/>
                <a:cs typeface="Segoe UI" panose="020B0502040204020203" pitchFamily="34" charset="0"/>
              </a:rPr>
              <a:t>Личный кабинет (заявки </a:t>
            </a:r>
            <a:r>
              <a:rPr lang="en-US" sz="1200" dirty="0">
                <a:latin typeface="Segoe UI" panose="020B0502040204020203" pitchFamily="34" charset="0"/>
                <a:cs typeface="Segoe UI" panose="020B0502040204020203" pitchFamily="34" charset="0"/>
              </a:rPr>
              <a:t>HRM</a:t>
            </a:r>
            <a:r>
              <a:rPr lang="ru-RU" sz="1200" dirty="0">
                <a:latin typeface="Segoe UI" panose="020B0502040204020203" pitchFamily="34" charset="0"/>
                <a:cs typeface="Segoe UI" panose="020B0502040204020203" pitchFamily="34" charset="0"/>
              </a:rPr>
              <a:t>, личные данные) </a:t>
            </a:r>
          </a:p>
          <a:p>
            <a:pPr marL="171450" indent="-171450">
              <a:buClr>
                <a:srgbClr val="086096"/>
              </a:buClr>
              <a:buFont typeface="Arial" panose="020B0604020202020204" pitchFamily="34" charset="0"/>
              <a:buChar char="•"/>
            </a:pPr>
            <a:r>
              <a:rPr lang="ru-RU" sz="1200" dirty="0">
                <a:latin typeface="Segoe UI" panose="020B0502040204020203" pitchFamily="34" charset="0"/>
                <a:cs typeface="Segoe UI" panose="020B0502040204020203" pitchFamily="34" charset="0"/>
              </a:rPr>
              <a:t>Обучение и развития персонала</a:t>
            </a:r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xmlns="" id="{A58CC3CD-FC61-4F2C-8816-9450256D608E}"/>
              </a:ext>
            </a:extLst>
          </p:cNvPr>
          <p:cNvSpPr/>
          <p:nvPr/>
        </p:nvSpPr>
        <p:spPr>
          <a:xfrm>
            <a:off x="2347326" y="3034831"/>
            <a:ext cx="37989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Segoe UI" panose="020B0502040204020203" pitchFamily="34" charset="0"/>
                <a:cs typeface="Segoe UI" panose="020B0502040204020203" pitchFamily="34" charset="0"/>
              </a:rPr>
              <a:t>Функциональные возможности</a:t>
            </a:r>
          </a:p>
        </p:txBody>
      </p:sp>
      <p:sp>
        <p:nvSpPr>
          <p:cNvPr id="21" name="Rectangle 13">
            <a:extLst>
              <a:ext uri="{FF2B5EF4-FFF2-40B4-BE49-F238E27FC236}">
                <a16:creationId xmlns:a16="http://schemas.microsoft.com/office/drawing/2014/main" xmlns="" id="{6CB37824-7BEF-4D19-A041-C4C865C323AB}"/>
              </a:ext>
            </a:extLst>
          </p:cNvPr>
          <p:cNvSpPr/>
          <p:nvPr/>
        </p:nvSpPr>
        <p:spPr>
          <a:xfrm rot="16200000">
            <a:off x="3862849" y="4154856"/>
            <a:ext cx="645141" cy="4221201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1031626"/>
            <a:endParaRPr lang="en-US" sz="2000" kern="0" dirty="0">
              <a:solidFill>
                <a:prstClr val="white"/>
              </a:solidFill>
              <a:latin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02089" y="6080791"/>
            <a:ext cx="1689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Web-</a:t>
            </a:r>
            <a:r>
              <a:rPr lang="ru-RU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среда </a:t>
            </a:r>
            <a:endParaRPr lang="ru-RU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950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650636" y="418116"/>
            <a:ext cx="10288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БОСС-НС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– платформенное решение</a:t>
            </a:r>
          </a:p>
        </p:txBody>
      </p:sp>
      <p:sp>
        <p:nvSpPr>
          <p:cNvPr id="32" name="Номер слайда 6">
            <a:extLst>
              <a:ext uri="{FF2B5EF4-FFF2-40B4-BE49-F238E27FC236}">
                <a16:creationId xmlns:a16="http://schemas.microsoft.com/office/drawing/2014/main" xmlns="" id="{95357C18-0E19-4D61-B4B1-599C5F813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94226" y="3180080"/>
            <a:ext cx="421640" cy="31051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A29F9A-A193-4581-9C29-01CF7B52ACC3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A6E469E3-0F0D-4442-81AA-B13E33A2BE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09"/>
          <a:stretch/>
        </p:blipFill>
        <p:spPr>
          <a:xfrm>
            <a:off x="0" y="1474032"/>
            <a:ext cx="5618134" cy="4217020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008B492-069C-4A67-9EED-87B01221CBE9}"/>
              </a:ext>
            </a:extLst>
          </p:cNvPr>
          <p:cNvSpPr/>
          <p:nvPr/>
        </p:nvSpPr>
        <p:spPr>
          <a:xfrm>
            <a:off x="5921254" y="2341754"/>
            <a:ext cx="51667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В составе платформы реализован инструментарий прикладной разработки. </a:t>
            </a:r>
          </a:p>
          <a:p>
            <a:endParaRPr lang="ru-RU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Это инструмент создания и кастомизации пользовательского интерфейса, ориентированный в основном на прикладных программистов, работающих на уровне бизнес-логики 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(</a:t>
            </a:r>
            <a:r>
              <a:rPr lang="ru-RU" sz="2000" dirty="0">
                <a:latin typeface="Segoe UI" panose="020B0502040204020203" pitchFamily="34" charset="0"/>
                <a:cs typeface="Segoe UI" panose="020B0502040204020203" pitchFamily="34" charset="0"/>
              </a:rPr>
              <a:t>серверный код) и модификации конечных интерфейсов. </a:t>
            </a:r>
            <a:endParaRPr 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581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70D6A76-AC5B-4987-8F76-F22CA9BD2421}"/>
              </a:ext>
            </a:extLst>
          </p:cNvPr>
          <p:cNvSpPr/>
          <p:nvPr/>
        </p:nvSpPr>
        <p:spPr>
          <a:xfrm>
            <a:off x="4539859" y="3379651"/>
            <a:ext cx="2858715" cy="1458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Segoe UI" panose="020B0502040204020203" pitchFamily="34" charset="0"/>
                <a:cs typeface="Segoe UI" panose="020B0502040204020203" pitchFamily="34" charset="0"/>
              </a:rPr>
              <a:t>Платформы функционирования предоставляют открытый доступ к прикладному коду и его кастомизации, к разработке новых функциональных и интеграционных компонент</a:t>
            </a:r>
            <a:endParaRPr lang="ru-RU" sz="12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7F9AF97-E56D-4A02-AD32-C4DFB0354FE9}"/>
              </a:ext>
            </a:extLst>
          </p:cNvPr>
          <p:cNvSpPr/>
          <p:nvPr/>
        </p:nvSpPr>
        <p:spPr>
          <a:xfrm>
            <a:off x="8041353" y="3185112"/>
            <a:ext cx="322872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Segoe UI" panose="020B0502040204020203" pitchFamily="34" charset="0"/>
                <a:cs typeface="Segoe UI" panose="020B0502040204020203" pitchFamily="34" charset="0"/>
              </a:rPr>
              <a:t>Система отвечает всем требованиям безопасности, предъявляемым к классу ПО</a:t>
            </a:r>
            <a:r>
              <a:rPr lang="en-US" sz="1400" dirty="0">
                <a:latin typeface="Segoe UI" panose="020B0502040204020203" pitchFamily="34" charset="0"/>
                <a:cs typeface="Segoe UI" panose="020B0502040204020203" pitchFamily="34" charset="0"/>
              </a:rPr>
              <a:t>,</a:t>
            </a:r>
            <a:r>
              <a:rPr lang="ru-RU" sz="1400" dirty="0">
                <a:latin typeface="Segoe UI" panose="020B0502040204020203" pitchFamily="34" charset="0"/>
                <a:cs typeface="Segoe UI" panose="020B0502040204020203" pitchFamily="34" charset="0"/>
              </a:rPr>
              <a:t> работающего в корпоративном контуре предприятия и обрабатывающего персональные данные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840216C-DBA2-439B-9176-7980AD76D33D}"/>
              </a:ext>
            </a:extLst>
          </p:cNvPr>
          <p:cNvSpPr txBox="1"/>
          <p:nvPr/>
        </p:nvSpPr>
        <p:spPr>
          <a:xfrm>
            <a:off x="4154164" y="2296287"/>
            <a:ext cx="35330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B0F0"/>
                </a:solidFill>
              </a:rPr>
              <a:t>Развитые технологии кастомизации, расширения, интеграции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4E512E8-90DB-49B0-AC39-9918BFA33C7E}"/>
              </a:ext>
            </a:extLst>
          </p:cNvPr>
          <p:cNvSpPr txBox="1"/>
          <p:nvPr/>
        </p:nvSpPr>
        <p:spPr>
          <a:xfrm>
            <a:off x="8825623" y="2517284"/>
            <a:ext cx="15135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007EAE"/>
                </a:solidFill>
              </a:rPr>
              <a:t>Безопасность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xmlns="" id="{0509CAE5-8548-43DB-BC6C-094935EF5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0430" y="1131741"/>
            <a:ext cx="663942" cy="847118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xmlns="" id="{E186CEE3-5020-4FDE-BFB3-E3692C4ECC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1940" y="1256798"/>
            <a:ext cx="1037531" cy="722061"/>
          </a:xfrm>
          <a:prstGeom prst="rect">
            <a:avLst/>
          </a:prstGeom>
        </p:spPr>
      </p:pic>
      <p:sp>
        <p:nvSpPr>
          <p:cNvPr id="18" name="Номер слайда 6">
            <a:extLst>
              <a:ext uri="{FF2B5EF4-FFF2-40B4-BE49-F238E27FC236}">
                <a16:creationId xmlns:a16="http://schemas.microsoft.com/office/drawing/2014/main" xmlns="" id="{92D220AD-3BC4-4F07-9388-BB545108B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84895" y="3185242"/>
            <a:ext cx="421640" cy="31051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A29F9A-A193-4581-9C29-01CF7B52ACC3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84CF388D-E7B4-4717-916A-0284669548D6}"/>
              </a:ext>
            </a:extLst>
          </p:cNvPr>
          <p:cNvSpPr txBox="1"/>
          <p:nvPr/>
        </p:nvSpPr>
        <p:spPr>
          <a:xfrm>
            <a:off x="3335709" y="267692"/>
            <a:ext cx="55884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Преимущества  нового решения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E840216C-DBA2-439B-9176-7980AD76D33D}"/>
              </a:ext>
            </a:extLst>
          </p:cNvPr>
          <p:cNvSpPr txBox="1"/>
          <p:nvPr/>
        </p:nvSpPr>
        <p:spPr>
          <a:xfrm>
            <a:off x="726841" y="2394553"/>
            <a:ext cx="34273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>
                <a:solidFill>
                  <a:srgbClr val="488ADF"/>
                </a:solidFill>
              </a:rPr>
              <a:t>Импортонезависимость</a:t>
            </a:r>
            <a:endParaRPr lang="ru-RU" dirty="0">
              <a:solidFill>
                <a:srgbClr val="488ADF"/>
              </a:solidFill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xmlns="" id="{570D6A76-AC5B-4987-8F76-F22CA9BD2421}"/>
              </a:ext>
            </a:extLst>
          </p:cNvPr>
          <p:cNvSpPr/>
          <p:nvPr/>
        </p:nvSpPr>
        <p:spPr>
          <a:xfrm>
            <a:off x="1038366" y="3185112"/>
            <a:ext cx="2858714" cy="1475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Segoe UI" panose="020B0502040204020203" pitchFamily="34" charset="0"/>
                <a:cs typeface="Segoe UI" panose="020B0502040204020203" pitchFamily="34" charset="0"/>
              </a:rPr>
              <a:t>Полностью импортонезависимое полнофункциональное решение для обеспечения </a:t>
            </a:r>
            <a:r>
              <a:rPr lang="ru-RU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поддержки ключевых </a:t>
            </a:r>
            <a:r>
              <a:rPr lang="ru-RU" sz="1400" dirty="0">
                <a:latin typeface="Segoe UI" panose="020B0502040204020203" pitchFamily="34" charset="0"/>
                <a:cs typeface="Segoe UI" panose="020B0502040204020203" pitchFamily="34" charset="0"/>
              </a:rPr>
              <a:t>бизнес-процессов </a:t>
            </a:r>
            <a:r>
              <a:rPr lang="ru-RU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в области </a:t>
            </a:r>
            <a:r>
              <a:rPr lang="en-US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HCM</a:t>
            </a:r>
            <a:endParaRPr lang="ru-RU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58269" y="5262512"/>
            <a:ext cx="10554789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Segoe UI" panose="020B0502040204020203" pitchFamily="34" charset="0"/>
                <a:cs typeface="Segoe UI" panose="020B0502040204020203" pitchFamily="34" charset="0"/>
              </a:rPr>
              <a:t>Новая </a:t>
            </a:r>
            <a:r>
              <a:rPr lang="ru-RU" b="1" dirty="0">
                <a:solidFill>
                  <a:srgbClr val="C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HR платформа БОСС-HCM </a:t>
            </a:r>
            <a:r>
              <a:rPr lang="ru-RU" sz="1400" dirty="0">
                <a:latin typeface="Segoe UI" panose="020B0502040204020203" pitchFamily="34" charset="0"/>
                <a:cs typeface="Segoe UI" panose="020B0502040204020203" pitchFamily="34" charset="0"/>
              </a:rPr>
              <a:t>станет логичным дополнением любой комплексной HR-системы предприятия, </a:t>
            </a:r>
            <a:r>
              <a:rPr lang="ru-RU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и в комплексе с ней будет обеспечивать </a:t>
            </a:r>
            <a:r>
              <a:rPr lang="ru-RU" sz="1400" dirty="0">
                <a:latin typeface="Segoe UI" panose="020B0502040204020203" pitchFamily="34" charset="0"/>
                <a:cs typeface="Segoe UI" panose="020B0502040204020203" pitchFamily="34" charset="0"/>
              </a:rPr>
              <a:t>сквозную цифровизацию единого, связного и непрерывного бизнес-процесса управления человеческим ресурсом, обладая всем арсеналом современных пользовательских интерфейсов. </a:t>
            </a:r>
          </a:p>
        </p:txBody>
      </p:sp>
      <p:sp>
        <p:nvSpPr>
          <p:cNvPr id="20" name="Freeform 314">
            <a:extLst>
              <a:ext uri="{FF2B5EF4-FFF2-40B4-BE49-F238E27FC236}">
                <a16:creationId xmlns:a16="http://schemas.microsoft.com/office/drawing/2014/main" xmlns="" id="{1F9B9082-5CE6-401A-85C0-68F9D8445BC4}"/>
              </a:ext>
            </a:extLst>
          </p:cNvPr>
          <p:cNvSpPr>
            <a:spLocks noEditPoints="1"/>
          </p:cNvSpPr>
          <p:nvPr/>
        </p:nvSpPr>
        <p:spPr bwMode="auto">
          <a:xfrm>
            <a:off x="2108531" y="1256798"/>
            <a:ext cx="663942" cy="716528"/>
          </a:xfrm>
          <a:custGeom>
            <a:avLst/>
            <a:gdLst>
              <a:gd name="T0" fmla="*/ 109 w 121"/>
              <a:gd name="T1" fmla="*/ 12 h 133"/>
              <a:gd name="T2" fmla="*/ 121 w 121"/>
              <a:gd name="T3" fmla="*/ 42 h 133"/>
              <a:gd name="T4" fmla="*/ 109 w 121"/>
              <a:gd name="T5" fmla="*/ 71 h 133"/>
              <a:gd name="T6" fmla="*/ 78 w 121"/>
              <a:gd name="T7" fmla="*/ 83 h 133"/>
              <a:gd name="T8" fmla="*/ 46 w 121"/>
              <a:gd name="T9" fmla="*/ 83 h 133"/>
              <a:gd name="T10" fmla="*/ 46 w 121"/>
              <a:gd name="T11" fmla="*/ 94 h 133"/>
              <a:gd name="T12" fmla="*/ 93 w 121"/>
              <a:gd name="T13" fmla="*/ 94 h 133"/>
              <a:gd name="T14" fmla="*/ 96 w 121"/>
              <a:gd name="T15" fmla="*/ 95 h 133"/>
              <a:gd name="T16" fmla="*/ 96 w 121"/>
              <a:gd name="T17" fmla="*/ 97 h 133"/>
              <a:gd name="T18" fmla="*/ 96 w 121"/>
              <a:gd name="T19" fmla="*/ 109 h 133"/>
              <a:gd name="T20" fmla="*/ 96 w 121"/>
              <a:gd name="T21" fmla="*/ 111 h 133"/>
              <a:gd name="T22" fmla="*/ 93 w 121"/>
              <a:gd name="T23" fmla="*/ 112 h 133"/>
              <a:gd name="T24" fmla="*/ 46 w 121"/>
              <a:gd name="T25" fmla="*/ 112 h 133"/>
              <a:gd name="T26" fmla="*/ 46 w 121"/>
              <a:gd name="T27" fmla="*/ 130 h 133"/>
              <a:gd name="T28" fmla="*/ 45 w 121"/>
              <a:gd name="T29" fmla="*/ 133 h 133"/>
              <a:gd name="T30" fmla="*/ 43 w 121"/>
              <a:gd name="T31" fmla="*/ 133 h 133"/>
              <a:gd name="T32" fmla="*/ 27 w 121"/>
              <a:gd name="T33" fmla="*/ 133 h 133"/>
              <a:gd name="T34" fmla="*/ 25 w 121"/>
              <a:gd name="T35" fmla="*/ 133 h 133"/>
              <a:gd name="T36" fmla="*/ 24 w 121"/>
              <a:gd name="T37" fmla="*/ 130 h 133"/>
              <a:gd name="T38" fmla="*/ 24 w 121"/>
              <a:gd name="T39" fmla="*/ 112 h 133"/>
              <a:gd name="T40" fmla="*/ 3 w 121"/>
              <a:gd name="T41" fmla="*/ 112 h 133"/>
              <a:gd name="T42" fmla="*/ 1 w 121"/>
              <a:gd name="T43" fmla="*/ 111 h 133"/>
              <a:gd name="T44" fmla="*/ 0 w 121"/>
              <a:gd name="T45" fmla="*/ 109 h 133"/>
              <a:gd name="T46" fmla="*/ 0 w 121"/>
              <a:gd name="T47" fmla="*/ 97 h 133"/>
              <a:gd name="T48" fmla="*/ 1 w 121"/>
              <a:gd name="T49" fmla="*/ 95 h 133"/>
              <a:gd name="T50" fmla="*/ 3 w 121"/>
              <a:gd name="T51" fmla="*/ 94 h 133"/>
              <a:gd name="T52" fmla="*/ 24 w 121"/>
              <a:gd name="T53" fmla="*/ 94 h 133"/>
              <a:gd name="T54" fmla="*/ 24 w 121"/>
              <a:gd name="T55" fmla="*/ 83 h 133"/>
              <a:gd name="T56" fmla="*/ 3 w 121"/>
              <a:gd name="T57" fmla="*/ 83 h 133"/>
              <a:gd name="T58" fmla="*/ 1 w 121"/>
              <a:gd name="T59" fmla="*/ 82 h 133"/>
              <a:gd name="T60" fmla="*/ 0 w 121"/>
              <a:gd name="T61" fmla="*/ 80 h 133"/>
              <a:gd name="T62" fmla="*/ 0 w 121"/>
              <a:gd name="T63" fmla="*/ 66 h 133"/>
              <a:gd name="T64" fmla="*/ 1 w 121"/>
              <a:gd name="T65" fmla="*/ 64 h 133"/>
              <a:gd name="T66" fmla="*/ 3 w 121"/>
              <a:gd name="T67" fmla="*/ 63 h 133"/>
              <a:gd name="T68" fmla="*/ 24 w 121"/>
              <a:gd name="T69" fmla="*/ 63 h 133"/>
              <a:gd name="T70" fmla="*/ 24 w 121"/>
              <a:gd name="T71" fmla="*/ 3 h 133"/>
              <a:gd name="T72" fmla="*/ 25 w 121"/>
              <a:gd name="T73" fmla="*/ 1 h 133"/>
              <a:gd name="T74" fmla="*/ 27 w 121"/>
              <a:gd name="T75" fmla="*/ 0 h 133"/>
              <a:gd name="T76" fmla="*/ 78 w 121"/>
              <a:gd name="T77" fmla="*/ 0 h 133"/>
              <a:gd name="T78" fmla="*/ 109 w 121"/>
              <a:gd name="T79" fmla="*/ 12 h 133"/>
              <a:gd name="T80" fmla="*/ 92 w 121"/>
              <a:gd name="T81" fmla="*/ 57 h 133"/>
              <a:gd name="T82" fmla="*/ 98 w 121"/>
              <a:gd name="T83" fmla="*/ 42 h 133"/>
              <a:gd name="T84" fmla="*/ 92 w 121"/>
              <a:gd name="T85" fmla="*/ 26 h 133"/>
              <a:gd name="T86" fmla="*/ 76 w 121"/>
              <a:gd name="T87" fmla="*/ 20 h 133"/>
              <a:gd name="T88" fmla="*/ 46 w 121"/>
              <a:gd name="T89" fmla="*/ 20 h 133"/>
              <a:gd name="T90" fmla="*/ 46 w 121"/>
              <a:gd name="T91" fmla="*/ 63 h 133"/>
              <a:gd name="T92" fmla="*/ 76 w 121"/>
              <a:gd name="T93" fmla="*/ 63 h 133"/>
              <a:gd name="T94" fmla="*/ 92 w 121"/>
              <a:gd name="T95" fmla="*/ 57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21" h="133">
                <a:moveTo>
                  <a:pt x="109" y="12"/>
                </a:moveTo>
                <a:cubicBezTo>
                  <a:pt x="117" y="20"/>
                  <a:pt x="121" y="29"/>
                  <a:pt x="121" y="42"/>
                </a:cubicBezTo>
                <a:cubicBezTo>
                  <a:pt x="121" y="54"/>
                  <a:pt x="117" y="64"/>
                  <a:pt x="109" y="71"/>
                </a:cubicBezTo>
                <a:cubicBezTo>
                  <a:pt x="101" y="79"/>
                  <a:pt x="90" y="83"/>
                  <a:pt x="78" y="83"/>
                </a:cubicBezTo>
                <a:cubicBezTo>
                  <a:pt x="46" y="83"/>
                  <a:pt x="46" y="83"/>
                  <a:pt x="46" y="83"/>
                </a:cubicBezTo>
                <a:cubicBezTo>
                  <a:pt x="46" y="94"/>
                  <a:pt x="46" y="94"/>
                  <a:pt x="46" y="94"/>
                </a:cubicBezTo>
                <a:cubicBezTo>
                  <a:pt x="93" y="94"/>
                  <a:pt x="93" y="94"/>
                  <a:pt x="93" y="94"/>
                </a:cubicBezTo>
                <a:cubicBezTo>
                  <a:pt x="94" y="94"/>
                  <a:pt x="95" y="94"/>
                  <a:pt x="96" y="95"/>
                </a:cubicBezTo>
                <a:cubicBezTo>
                  <a:pt x="96" y="96"/>
                  <a:pt x="96" y="96"/>
                  <a:pt x="96" y="97"/>
                </a:cubicBezTo>
                <a:cubicBezTo>
                  <a:pt x="96" y="109"/>
                  <a:pt x="96" y="109"/>
                  <a:pt x="96" y="109"/>
                </a:cubicBezTo>
                <a:cubicBezTo>
                  <a:pt x="96" y="110"/>
                  <a:pt x="96" y="111"/>
                  <a:pt x="96" y="111"/>
                </a:cubicBezTo>
                <a:cubicBezTo>
                  <a:pt x="95" y="112"/>
                  <a:pt x="94" y="112"/>
                  <a:pt x="93" y="112"/>
                </a:cubicBezTo>
                <a:cubicBezTo>
                  <a:pt x="46" y="112"/>
                  <a:pt x="46" y="112"/>
                  <a:pt x="46" y="112"/>
                </a:cubicBezTo>
                <a:cubicBezTo>
                  <a:pt x="46" y="130"/>
                  <a:pt x="46" y="130"/>
                  <a:pt x="46" y="130"/>
                </a:cubicBezTo>
                <a:cubicBezTo>
                  <a:pt x="46" y="131"/>
                  <a:pt x="45" y="132"/>
                  <a:pt x="45" y="133"/>
                </a:cubicBezTo>
                <a:cubicBezTo>
                  <a:pt x="44" y="133"/>
                  <a:pt x="44" y="133"/>
                  <a:pt x="43" y="133"/>
                </a:cubicBezTo>
                <a:cubicBezTo>
                  <a:pt x="27" y="133"/>
                  <a:pt x="27" y="133"/>
                  <a:pt x="27" y="133"/>
                </a:cubicBezTo>
                <a:cubicBezTo>
                  <a:pt x="26" y="133"/>
                  <a:pt x="25" y="133"/>
                  <a:pt x="25" y="133"/>
                </a:cubicBezTo>
                <a:cubicBezTo>
                  <a:pt x="24" y="132"/>
                  <a:pt x="24" y="131"/>
                  <a:pt x="24" y="130"/>
                </a:cubicBezTo>
                <a:cubicBezTo>
                  <a:pt x="24" y="112"/>
                  <a:pt x="24" y="112"/>
                  <a:pt x="24" y="112"/>
                </a:cubicBezTo>
                <a:cubicBezTo>
                  <a:pt x="3" y="112"/>
                  <a:pt x="3" y="112"/>
                  <a:pt x="3" y="112"/>
                </a:cubicBezTo>
                <a:cubicBezTo>
                  <a:pt x="2" y="112"/>
                  <a:pt x="1" y="112"/>
                  <a:pt x="1" y="111"/>
                </a:cubicBezTo>
                <a:cubicBezTo>
                  <a:pt x="0" y="111"/>
                  <a:pt x="0" y="110"/>
                  <a:pt x="0" y="109"/>
                </a:cubicBezTo>
                <a:cubicBezTo>
                  <a:pt x="0" y="97"/>
                  <a:pt x="0" y="97"/>
                  <a:pt x="0" y="97"/>
                </a:cubicBezTo>
                <a:cubicBezTo>
                  <a:pt x="0" y="96"/>
                  <a:pt x="0" y="96"/>
                  <a:pt x="1" y="95"/>
                </a:cubicBezTo>
                <a:cubicBezTo>
                  <a:pt x="1" y="94"/>
                  <a:pt x="2" y="94"/>
                  <a:pt x="3" y="94"/>
                </a:cubicBezTo>
                <a:cubicBezTo>
                  <a:pt x="24" y="94"/>
                  <a:pt x="24" y="94"/>
                  <a:pt x="24" y="94"/>
                </a:cubicBezTo>
                <a:cubicBezTo>
                  <a:pt x="24" y="83"/>
                  <a:pt x="24" y="83"/>
                  <a:pt x="24" y="83"/>
                </a:cubicBezTo>
                <a:cubicBezTo>
                  <a:pt x="3" y="83"/>
                  <a:pt x="3" y="83"/>
                  <a:pt x="3" y="83"/>
                </a:cubicBezTo>
                <a:cubicBezTo>
                  <a:pt x="2" y="83"/>
                  <a:pt x="1" y="83"/>
                  <a:pt x="1" y="82"/>
                </a:cubicBezTo>
                <a:cubicBezTo>
                  <a:pt x="0" y="82"/>
                  <a:pt x="0" y="81"/>
                  <a:pt x="0" y="80"/>
                </a:cubicBezTo>
                <a:cubicBezTo>
                  <a:pt x="0" y="66"/>
                  <a:pt x="0" y="66"/>
                  <a:pt x="0" y="66"/>
                </a:cubicBezTo>
                <a:cubicBezTo>
                  <a:pt x="0" y="65"/>
                  <a:pt x="0" y="64"/>
                  <a:pt x="1" y="64"/>
                </a:cubicBezTo>
                <a:cubicBezTo>
                  <a:pt x="1" y="63"/>
                  <a:pt x="2" y="63"/>
                  <a:pt x="3" y="63"/>
                </a:cubicBezTo>
                <a:cubicBezTo>
                  <a:pt x="24" y="63"/>
                  <a:pt x="24" y="63"/>
                  <a:pt x="24" y="63"/>
                </a:cubicBezTo>
                <a:cubicBezTo>
                  <a:pt x="24" y="3"/>
                  <a:pt x="24" y="3"/>
                  <a:pt x="24" y="3"/>
                </a:cubicBezTo>
                <a:cubicBezTo>
                  <a:pt x="24" y="2"/>
                  <a:pt x="24" y="2"/>
                  <a:pt x="25" y="1"/>
                </a:cubicBezTo>
                <a:cubicBezTo>
                  <a:pt x="25" y="1"/>
                  <a:pt x="26" y="0"/>
                  <a:pt x="27" y="0"/>
                </a:cubicBezTo>
                <a:cubicBezTo>
                  <a:pt x="78" y="0"/>
                  <a:pt x="78" y="0"/>
                  <a:pt x="78" y="0"/>
                </a:cubicBezTo>
                <a:cubicBezTo>
                  <a:pt x="90" y="0"/>
                  <a:pt x="101" y="4"/>
                  <a:pt x="109" y="12"/>
                </a:cubicBezTo>
                <a:close/>
                <a:moveTo>
                  <a:pt x="92" y="57"/>
                </a:moveTo>
                <a:cubicBezTo>
                  <a:pt x="96" y="53"/>
                  <a:pt x="98" y="48"/>
                  <a:pt x="98" y="42"/>
                </a:cubicBezTo>
                <a:cubicBezTo>
                  <a:pt x="98" y="35"/>
                  <a:pt x="96" y="30"/>
                  <a:pt x="92" y="26"/>
                </a:cubicBezTo>
                <a:cubicBezTo>
                  <a:pt x="88" y="22"/>
                  <a:pt x="83" y="20"/>
                  <a:pt x="76" y="20"/>
                </a:cubicBezTo>
                <a:cubicBezTo>
                  <a:pt x="46" y="20"/>
                  <a:pt x="46" y="20"/>
                  <a:pt x="46" y="20"/>
                </a:cubicBezTo>
                <a:cubicBezTo>
                  <a:pt x="46" y="63"/>
                  <a:pt x="46" y="63"/>
                  <a:pt x="46" y="63"/>
                </a:cubicBezTo>
                <a:cubicBezTo>
                  <a:pt x="76" y="63"/>
                  <a:pt x="76" y="63"/>
                  <a:pt x="76" y="63"/>
                </a:cubicBezTo>
                <a:cubicBezTo>
                  <a:pt x="83" y="63"/>
                  <a:pt x="88" y="61"/>
                  <a:pt x="92" y="57"/>
                </a:cubicBezTo>
                <a:close/>
              </a:path>
            </a:pathLst>
          </a:custGeom>
          <a:noFill/>
          <a:ln w="28575">
            <a:solidFill>
              <a:srgbClr val="488ADF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153619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24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257260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276</Words>
  <Application>Microsoft Office PowerPoint</Application>
  <PresentationFormat>Широкоэкранный</PresentationFormat>
  <Paragraphs>51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 Unicode MS</vt:lpstr>
      <vt:lpstr>Arial</vt:lpstr>
      <vt:lpstr>Calibri</vt:lpstr>
      <vt:lpstr>Calibri Light</vt:lpstr>
      <vt:lpstr>Segoe UI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BKS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Zhuravleva Nadezhda (Журавлева Надежда)</dc:creator>
  <cp:lastModifiedBy>Kuchik Evgeny (Кучик Евгений)</cp:lastModifiedBy>
  <cp:revision>10</cp:revision>
  <dcterms:created xsi:type="dcterms:W3CDTF">2023-05-23T13:49:59Z</dcterms:created>
  <dcterms:modified xsi:type="dcterms:W3CDTF">2023-05-23T15:25:39Z</dcterms:modified>
</cp:coreProperties>
</file>